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44" r:id="rId1"/>
  </p:sldMasterIdLst>
  <p:notesMasterIdLst>
    <p:notesMasterId r:id="rId28"/>
  </p:notesMasterIdLst>
  <p:handoutMasterIdLst>
    <p:handoutMasterId r:id="rId29"/>
  </p:handoutMasterIdLst>
  <p:sldIdLst>
    <p:sldId id="260" r:id="rId2"/>
    <p:sldId id="262" r:id="rId3"/>
    <p:sldId id="263" r:id="rId4"/>
    <p:sldId id="288" r:id="rId5"/>
    <p:sldId id="264" r:id="rId6"/>
    <p:sldId id="265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323" r:id="rId15"/>
    <p:sldId id="274" r:id="rId16"/>
    <p:sldId id="275" r:id="rId17"/>
    <p:sldId id="281" r:id="rId18"/>
    <p:sldId id="282" r:id="rId19"/>
    <p:sldId id="297" r:id="rId20"/>
    <p:sldId id="284" r:id="rId21"/>
    <p:sldId id="299" r:id="rId22"/>
    <p:sldId id="285" r:id="rId23"/>
    <p:sldId id="286" r:id="rId24"/>
    <p:sldId id="324" r:id="rId25"/>
    <p:sldId id="287" r:id="rId26"/>
    <p:sldId id="325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FF"/>
    <a:srgbClr val="3399FF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465" autoAdjust="0"/>
    <p:restoredTop sz="94699" autoAdjust="0"/>
  </p:normalViewPr>
  <p:slideViewPr>
    <p:cSldViewPr>
      <p:cViewPr>
        <p:scale>
          <a:sx n="80" d="100"/>
          <a:sy n="80" d="100"/>
        </p:scale>
        <p:origin x="-912" y="-7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CE06DA7-0810-4AEC-8148-5A230A702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B984173A-B90C-4EF4-95C5-C2E418E0D6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CDF6120-F1F0-4C60-9FE9-39AC71A9C79D}" type="datetimeFigureOut">
              <a:rPr lang="en-US" smtClean="0"/>
              <a:pPr/>
              <a:t>9/30/2014</a:t>
            </a:fld>
            <a:endParaRPr lang="en-US" sz="1600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CDF6120-F1F0-4C60-9FE9-39AC71A9C79D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9/30/2014</a:t>
            </a:fld>
            <a:endParaRPr lang="en-US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DF6120-F1F0-4C60-9FE9-39AC71A9C79D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CDF6120-F1F0-4C60-9FE9-39AC71A9C79D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CDF6120-F1F0-4C60-9FE9-39AC71A9C79D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/>
              <a:pPr/>
              <a:t>9/30/2014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8.jpe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2190" y="357167"/>
            <a:ext cx="8447528" cy="31700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ln w="1905"/>
                <a:solidFill>
                  <a:srgbClr val="00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" pitchFamily="18" charset="0"/>
                <a:cs typeface="Times" pitchFamily="18" charset="0"/>
              </a:rPr>
              <a:t>Порядок  проведения</a:t>
            </a:r>
            <a:endParaRPr lang="ru-RU" sz="4000" b="1" dirty="0">
              <a:ln w="1905"/>
              <a:solidFill>
                <a:srgbClr val="0066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" pitchFamily="18" charset="0"/>
              <a:cs typeface="Times" pitchFamily="18" charset="0"/>
            </a:endParaRPr>
          </a:p>
          <a:p>
            <a:pPr algn="ctr">
              <a:defRPr/>
            </a:pPr>
            <a:r>
              <a:rPr lang="ru-RU" sz="4000" b="1" dirty="0">
                <a:ln w="1905"/>
                <a:solidFill>
                  <a:srgbClr val="00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" pitchFamily="18" charset="0"/>
                <a:cs typeface="Times" pitchFamily="18" charset="0"/>
              </a:rPr>
              <a:t>единого государственного</a:t>
            </a:r>
          </a:p>
          <a:p>
            <a:pPr algn="ctr">
              <a:defRPr/>
            </a:pPr>
            <a:r>
              <a:rPr lang="ru-RU" sz="4000" b="1" dirty="0" smtClean="0">
                <a:ln w="1905"/>
                <a:solidFill>
                  <a:srgbClr val="00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" pitchFamily="18" charset="0"/>
                <a:cs typeface="Times" pitchFamily="18" charset="0"/>
              </a:rPr>
              <a:t>экзамена</a:t>
            </a:r>
            <a:r>
              <a:rPr lang="ru-RU" sz="4000" b="1" dirty="0" smtClean="0">
                <a:ln w="1905"/>
                <a:solidFill>
                  <a:srgbClr val="00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" pitchFamily="18" charset="0"/>
                <a:cs typeface="Times" pitchFamily="18" charset="0"/>
              </a:rPr>
              <a:t>. </a:t>
            </a:r>
          </a:p>
          <a:p>
            <a:pPr algn="ctr">
              <a:defRPr/>
            </a:pPr>
            <a:r>
              <a:rPr lang="ru-RU" sz="4000" b="1" dirty="0" smtClean="0">
                <a:ln w="1905"/>
                <a:solidFill>
                  <a:srgbClr val="00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" pitchFamily="18" charset="0"/>
                <a:cs typeface="Times" pitchFamily="18" charset="0"/>
              </a:rPr>
              <a:t>Права и обязанности участников</a:t>
            </a:r>
          </a:p>
          <a:p>
            <a:pPr algn="ctr">
              <a:defRPr/>
            </a:pPr>
            <a:r>
              <a:rPr lang="ru-RU" sz="4000" b="1" dirty="0" smtClean="0">
                <a:ln w="1905"/>
                <a:solidFill>
                  <a:srgbClr val="00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" pitchFamily="18" charset="0"/>
                <a:cs typeface="Times" pitchFamily="18" charset="0"/>
              </a:rPr>
              <a:t> и организаторов ЕГЭ в ППЭ</a:t>
            </a:r>
            <a:endParaRPr lang="ru-RU" sz="4000" b="1" dirty="0">
              <a:ln w="1905"/>
              <a:solidFill>
                <a:srgbClr val="0066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" pitchFamily="18" charset="0"/>
              <a:cs typeface="Time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E:\мониторинг\Бланки ЕГЭ\2008\Проект\Картинки\На утверждение\05-03-08\Бланки ЕГЭ 2008 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0"/>
            <a:ext cx="48529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03575" y="792163"/>
            <a:ext cx="431800" cy="2603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050" b="1" dirty="0" smtClean="0">
                <a:solidFill>
                  <a:srgbClr val="FF0000"/>
                </a:solidFill>
                <a:latin typeface="Times" pitchFamily="18" charset="0"/>
                <a:cs typeface="Times" pitchFamily="18" charset="0"/>
              </a:rPr>
              <a:t>6  6</a:t>
            </a:r>
            <a:endParaRPr lang="ru-RU" sz="1050" b="1" dirty="0">
              <a:solidFill>
                <a:srgbClr val="FF0000"/>
              </a:solidFill>
              <a:latin typeface="Times" pitchFamily="18" charset="0"/>
              <a:cs typeface="Times" pitchFamily="18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563938" y="792163"/>
            <a:ext cx="143986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 b="1" dirty="0">
                <a:solidFill>
                  <a:srgbClr val="FF0000"/>
                </a:solidFill>
                <a:latin typeface="Times" charset="0"/>
                <a:cs typeface="Times" charset="0"/>
              </a:rPr>
              <a:t>0  5  0  </a:t>
            </a:r>
            <a:r>
              <a:rPr lang="ru-RU" sz="1000" b="1" dirty="0" smtClean="0">
                <a:solidFill>
                  <a:srgbClr val="FF0000"/>
                </a:solidFill>
                <a:latin typeface="Times" charset="0"/>
                <a:cs typeface="Times" charset="0"/>
              </a:rPr>
              <a:t>1  </a:t>
            </a:r>
            <a:r>
              <a:rPr lang="ru-RU" sz="1000" b="1" dirty="0">
                <a:solidFill>
                  <a:srgbClr val="FF0000"/>
                </a:solidFill>
                <a:latin typeface="Times" charset="0"/>
                <a:cs typeface="Times" charset="0"/>
              </a:rPr>
              <a:t>0  2</a:t>
            </a:r>
            <a:endParaRPr lang="ru-RU" sz="1000" b="1" dirty="0">
              <a:latin typeface="Times" charset="0"/>
              <a:cs typeface="Times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392613" y="800100"/>
            <a:ext cx="14398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>
                <a:solidFill>
                  <a:srgbClr val="FF0000"/>
                </a:solidFill>
                <a:latin typeface="Times" charset="0"/>
                <a:cs typeface="Times" charset="0"/>
              </a:rPr>
              <a:t>l</a:t>
            </a:r>
            <a:r>
              <a:rPr lang="ru-RU" sz="1000" b="1">
                <a:solidFill>
                  <a:srgbClr val="FF0000"/>
                </a:solidFill>
                <a:latin typeface="Times" charset="0"/>
                <a:cs typeface="Times" charset="0"/>
              </a:rPr>
              <a:t>   </a:t>
            </a:r>
            <a:r>
              <a:rPr lang="en-US" sz="1000" b="1">
                <a:solidFill>
                  <a:srgbClr val="FF0000"/>
                </a:solidFill>
                <a:latin typeface="Times" charset="0"/>
                <a:cs typeface="Times" charset="0"/>
              </a:rPr>
              <a:t>l</a:t>
            </a:r>
            <a:r>
              <a:rPr lang="ru-RU" sz="1000" b="1">
                <a:solidFill>
                  <a:srgbClr val="FF0000"/>
                </a:solidFill>
                <a:latin typeface="Times" charset="0"/>
                <a:cs typeface="Times" charset="0"/>
              </a:rPr>
              <a:t>  </a:t>
            </a:r>
            <a:r>
              <a:rPr lang="en-US" sz="1000" b="1">
                <a:solidFill>
                  <a:srgbClr val="FF0000"/>
                </a:solidFill>
                <a:latin typeface="Times" charset="0"/>
                <a:cs typeface="Times" charset="0"/>
              </a:rPr>
              <a:t> </a:t>
            </a:r>
            <a:r>
              <a:rPr lang="ru-RU" sz="1000" b="1">
                <a:solidFill>
                  <a:srgbClr val="FF0000"/>
                </a:solidFill>
                <a:latin typeface="Times" charset="0"/>
                <a:cs typeface="Times" charset="0"/>
              </a:rPr>
              <a:t>А</a:t>
            </a:r>
            <a:endParaRPr lang="ru-RU" sz="1000" b="1">
              <a:latin typeface="Times" charset="0"/>
              <a:cs typeface="Times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859338" y="765175"/>
            <a:ext cx="14414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 b="1" dirty="0">
                <a:solidFill>
                  <a:srgbClr val="FF0000"/>
                </a:solidFill>
                <a:latin typeface="Times" charset="0"/>
                <a:cs typeface="Times" charset="0"/>
              </a:rPr>
              <a:t>0  </a:t>
            </a:r>
            <a:r>
              <a:rPr lang="ru-RU" sz="1000" b="1" dirty="0" smtClean="0">
                <a:solidFill>
                  <a:srgbClr val="FF0000"/>
                </a:solidFill>
                <a:latin typeface="Times" charset="0"/>
                <a:cs typeface="Times" charset="0"/>
              </a:rPr>
              <a:t>5  </a:t>
            </a:r>
            <a:r>
              <a:rPr lang="ru-RU" sz="1000" b="1" dirty="0">
                <a:solidFill>
                  <a:srgbClr val="FF0000"/>
                </a:solidFill>
                <a:latin typeface="Times" charset="0"/>
                <a:cs typeface="Times" charset="0"/>
              </a:rPr>
              <a:t>0  </a:t>
            </a:r>
            <a:r>
              <a:rPr lang="en-US" sz="1000" b="1" dirty="0">
                <a:solidFill>
                  <a:srgbClr val="FF0000"/>
                </a:solidFill>
                <a:latin typeface="Times" charset="0"/>
                <a:cs typeface="Times" charset="0"/>
              </a:rPr>
              <a:t>2</a:t>
            </a:r>
            <a:r>
              <a:rPr lang="ru-RU" sz="1000" b="1" dirty="0">
                <a:solidFill>
                  <a:srgbClr val="FF0000"/>
                </a:solidFill>
                <a:latin typeface="Times" charset="0"/>
                <a:cs typeface="Times" charset="0"/>
              </a:rPr>
              <a:t>  </a:t>
            </a:r>
            <a:endParaRPr lang="ru-RU" sz="1000" b="1" dirty="0">
              <a:latin typeface="Times" charset="0"/>
              <a:cs typeface="Times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435600" y="765175"/>
            <a:ext cx="143986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000" b="1">
                <a:solidFill>
                  <a:srgbClr val="FF0000"/>
                </a:solidFill>
                <a:latin typeface="Times" charset="0"/>
                <a:cs typeface="Times" charset="0"/>
              </a:rPr>
              <a:t>0  </a:t>
            </a:r>
            <a:r>
              <a:rPr lang="en-US" sz="1000" b="1">
                <a:solidFill>
                  <a:srgbClr val="FF0000"/>
                </a:solidFill>
                <a:latin typeface="Times" charset="0"/>
                <a:cs typeface="Times" charset="0"/>
              </a:rPr>
              <a:t>0</a:t>
            </a:r>
            <a:r>
              <a:rPr lang="ru-RU" sz="1000" b="1">
                <a:solidFill>
                  <a:srgbClr val="FF0000"/>
                </a:solidFill>
                <a:latin typeface="Times" charset="0"/>
                <a:cs typeface="Times" charset="0"/>
              </a:rPr>
              <a:t>   0  </a:t>
            </a:r>
            <a:r>
              <a:rPr lang="en-US" sz="1000" b="1">
                <a:solidFill>
                  <a:srgbClr val="FF0000"/>
                </a:solidFill>
                <a:latin typeface="Times" charset="0"/>
                <a:cs typeface="Times" charset="0"/>
              </a:rPr>
              <a:t>2</a:t>
            </a:r>
            <a:r>
              <a:rPr lang="ru-RU" sz="1000" b="1">
                <a:solidFill>
                  <a:srgbClr val="FF0000"/>
                </a:solidFill>
                <a:latin typeface="Times" charset="0"/>
                <a:cs typeface="Times" charset="0"/>
              </a:rPr>
              <a:t>  </a:t>
            </a:r>
            <a:endParaRPr lang="ru-RU" sz="2400" b="1">
              <a:latin typeface="Times" charset="0"/>
              <a:cs typeface="Times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119813" y="765175"/>
            <a:ext cx="14763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>
                <a:solidFill>
                  <a:srgbClr val="FF0000"/>
                </a:solidFill>
                <a:latin typeface="Times" charset="0"/>
                <a:cs typeface="Times" charset="0"/>
              </a:rPr>
              <a:t>2</a:t>
            </a:r>
            <a:r>
              <a:rPr lang="ru-RU" sz="1000" b="1">
                <a:solidFill>
                  <a:srgbClr val="FF0000"/>
                </a:solidFill>
                <a:latin typeface="Times" charset="0"/>
                <a:cs typeface="Times" charset="0"/>
              </a:rPr>
              <a:t>  </a:t>
            </a:r>
            <a:r>
              <a:rPr lang="en-US" sz="1000" b="1">
                <a:solidFill>
                  <a:srgbClr val="FF0000"/>
                </a:solidFill>
                <a:latin typeface="Times" charset="0"/>
                <a:cs typeface="Times" charset="0"/>
              </a:rPr>
              <a:t>7</a:t>
            </a:r>
            <a:r>
              <a:rPr lang="ru-RU" sz="1000" b="1">
                <a:solidFill>
                  <a:srgbClr val="FF0000"/>
                </a:solidFill>
                <a:latin typeface="Times" charset="0"/>
                <a:cs typeface="Times" charset="0"/>
              </a:rPr>
              <a:t>   </a:t>
            </a:r>
            <a:r>
              <a:rPr lang="en-US" sz="1000" b="1">
                <a:solidFill>
                  <a:srgbClr val="FF0000"/>
                </a:solidFill>
                <a:latin typeface="Times" charset="0"/>
                <a:cs typeface="Times" charset="0"/>
              </a:rPr>
              <a:t>1</a:t>
            </a:r>
            <a:r>
              <a:rPr lang="ru-RU" sz="1000" b="1">
                <a:solidFill>
                  <a:srgbClr val="FF0000"/>
                </a:solidFill>
                <a:latin typeface="Times" charset="0"/>
                <a:cs typeface="Times" charset="0"/>
              </a:rPr>
              <a:t>   </a:t>
            </a:r>
            <a:r>
              <a:rPr lang="en-US" sz="1000" b="1">
                <a:solidFill>
                  <a:srgbClr val="FF0000"/>
                </a:solidFill>
                <a:latin typeface="Times" charset="0"/>
                <a:cs typeface="Times" charset="0"/>
              </a:rPr>
              <a:t>2</a:t>
            </a:r>
            <a:r>
              <a:rPr lang="ru-RU" sz="1000" b="1">
                <a:solidFill>
                  <a:srgbClr val="FF0000"/>
                </a:solidFill>
                <a:latin typeface="Times" charset="0"/>
                <a:cs typeface="Times" charset="0"/>
              </a:rPr>
              <a:t>  </a:t>
            </a:r>
            <a:endParaRPr lang="ru-RU" sz="2400" b="1">
              <a:latin typeface="Times" charset="0"/>
              <a:cs typeface="Times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575" y="1150938"/>
            <a:ext cx="431800" cy="2619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50" b="1" dirty="0">
                <a:solidFill>
                  <a:srgbClr val="FF0000"/>
                </a:solidFill>
                <a:latin typeface="Times" pitchFamily="18" charset="0"/>
                <a:cs typeface="Times" pitchFamily="18" charset="0"/>
              </a:rPr>
              <a:t>0</a:t>
            </a:r>
            <a:r>
              <a:rPr lang="ru-RU" sz="1050" b="1" dirty="0">
                <a:solidFill>
                  <a:srgbClr val="FF0000"/>
                </a:solidFill>
                <a:latin typeface="Times" pitchFamily="18" charset="0"/>
                <a:cs typeface="Times" pitchFamily="18" charset="0"/>
              </a:rPr>
              <a:t>  </a:t>
            </a:r>
            <a:r>
              <a:rPr lang="en-US" sz="1050" b="1" dirty="0">
                <a:solidFill>
                  <a:srgbClr val="FF0000"/>
                </a:solidFill>
                <a:latin typeface="Times" pitchFamily="18" charset="0"/>
                <a:cs typeface="Times" pitchFamily="18" charset="0"/>
              </a:rPr>
              <a:t>8</a:t>
            </a:r>
            <a:endParaRPr lang="ru-RU" sz="1050" b="1" dirty="0">
              <a:solidFill>
                <a:srgbClr val="FF0000"/>
              </a:solidFill>
              <a:latin typeface="Times" pitchFamily="18" charset="0"/>
              <a:cs typeface="Times" pitchFamily="18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563938" y="1182688"/>
            <a:ext cx="14763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" b="1">
                <a:solidFill>
                  <a:srgbClr val="FF0000"/>
                </a:solidFill>
                <a:latin typeface="Times" charset="0"/>
                <a:cs typeface="Times" charset="0"/>
              </a:rPr>
              <a:t>М  А   Т  Е   М  А  Т  И  К</a:t>
            </a:r>
            <a:endParaRPr lang="ru-RU" b="1">
              <a:latin typeface="Times" charset="0"/>
              <a:cs typeface="Times" charset="0"/>
            </a:endParaRPr>
          </a:p>
        </p:txBody>
      </p:sp>
      <p:grpSp>
        <p:nvGrpSpPr>
          <p:cNvPr id="11" name="Группа 18"/>
          <p:cNvGrpSpPr>
            <a:grpSpLocks/>
          </p:cNvGrpSpPr>
          <p:nvPr/>
        </p:nvGrpSpPr>
        <p:grpSpPr bwMode="auto">
          <a:xfrm>
            <a:off x="3059113" y="1916113"/>
            <a:ext cx="1512887" cy="679450"/>
            <a:chOff x="3059832" y="1916832"/>
            <a:chExt cx="1512168" cy="678889"/>
          </a:xfrm>
        </p:grpSpPr>
        <p:sp>
          <p:nvSpPr>
            <p:cNvPr id="16403" name="Прямоугольник 11"/>
            <p:cNvSpPr>
              <a:spLocks noChangeArrowheads="1"/>
            </p:cNvSpPr>
            <p:nvPr/>
          </p:nvSpPr>
          <p:spPr bwMode="auto">
            <a:xfrm>
              <a:off x="3059832" y="1916832"/>
              <a:ext cx="1512168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000" b="1">
                  <a:solidFill>
                    <a:srgbClr val="FF0000"/>
                  </a:solidFill>
                  <a:latin typeface="Times" charset="0"/>
                  <a:cs typeface="Times" charset="0"/>
                </a:rPr>
                <a:t> И В А  Н О В   </a:t>
              </a:r>
              <a:endParaRPr lang="ru-RU" sz="2400" b="1">
                <a:latin typeface="Times" charset="0"/>
                <a:cs typeface="Times" charset="0"/>
              </a:endParaRPr>
            </a:p>
          </p:txBody>
        </p:sp>
        <p:sp>
          <p:nvSpPr>
            <p:cNvPr id="16404" name="Прямоугольник 12"/>
            <p:cNvSpPr>
              <a:spLocks noChangeArrowheads="1"/>
            </p:cNvSpPr>
            <p:nvPr/>
          </p:nvSpPr>
          <p:spPr bwMode="auto">
            <a:xfrm>
              <a:off x="3059832" y="2132856"/>
              <a:ext cx="151216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000" b="1">
                  <a:solidFill>
                    <a:srgbClr val="FF0000"/>
                  </a:solidFill>
                  <a:latin typeface="Times" charset="0"/>
                  <a:cs typeface="Times" charset="0"/>
                </a:rPr>
                <a:t> И В А  Н   </a:t>
              </a:r>
              <a:endParaRPr lang="ru-RU" sz="2400" b="1">
                <a:latin typeface="Times" charset="0"/>
                <a:cs typeface="Times" charset="0"/>
              </a:endParaRPr>
            </a:p>
          </p:txBody>
        </p:sp>
        <p:sp>
          <p:nvSpPr>
            <p:cNvPr id="16405" name="Прямоугольник 13"/>
            <p:cNvSpPr>
              <a:spLocks noChangeArrowheads="1"/>
            </p:cNvSpPr>
            <p:nvPr/>
          </p:nvSpPr>
          <p:spPr bwMode="auto">
            <a:xfrm>
              <a:off x="3059832" y="2349500"/>
              <a:ext cx="151216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000" b="1">
                  <a:solidFill>
                    <a:srgbClr val="FF0000"/>
                  </a:solidFill>
                  <a:latin typeface="Times" charset="0"/>
                  <a:cs typeface="Times" charset="0"/>
                </a:rPr>
                <a:t> И В  А Н О В И Ч   </a:t>
              </a:r>
              <a:endParaRPr lang="ru-RU" sz="2400" b="1">
                <a:latin typeface="Times" charset="0"/>
                <a:cs typeface="Times" charset="0"/>
              </a:endParaRPr>
            </a:p>
          </p:txBody>
        </p:sp>
      </p:grp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3276600" y="6111875"/>
            <a:ext cx="2232025" cy="746125"/>
          </a:xfrm>
          <a:prstGeom prst="wedgeRoundRectCallout">
            <a:avLst>
              <a:gd name="adj1" fmla="val 56898"/>
              <a:gd name="adj2" fmla="val -48088"/>
              <a:gd name="adj3" fmla="val 16667"/>
            </a:avLst>
          </a:prstGeom>
          <a:solidFill>
            <a:srgbClr val="CCFFCC"/>
          </a:solidFill>
          <a:ln w="19050" algn="ctr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400"/>
              <a:t>Участник экзамена ставит свою подпись</a:t>
            </a:r>
          </a:p>
        </p:txBody>
      </p:sp>
      <p:sp>
        <p:nvSpPr>
          <p:cNvPr id="16" name="AutoShape 12"/>
          <p:cNvSpPr>
            <a:spLocks noChangeArrowheads="1"/>
          </p:cNvSpPr>
          <p:nvPr/>
        </p:nvSpPr>
        <p:spPr bwMode="auto">
          <a:xfrm>
            <a:off x="6119813" y="4437063"/>
            <a:ext cx="3024187" cy="1368425"/>
          </a:xfrm>
          <a:prstGeom prst="wedgeRoundRectCallout">
            <a:avLst>
              <a:gd name="adj1" fmla="val -66083"/>
              <a:gd name="adj2" fmla="val -68801"/>
              <a:gd name="adj3" fmla="val 16667"/>
            </a:avLst>
          </a:prstGeom>
          <a:solidFill>
            <a:srgbClr val="CCFFCC"/>
          </a:solidFill>
          <a:ln w="19050" algn="ctr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sz="1600"/>
              <a:t>Участник экзамена должен внимательно прочитать текст в средней части бланка регистрации</a:t>
            </a:r>
          </a:p>
        </p:txBody>
      </p:sp>
      <p:sp>
        <p:nvSpPr>
          <p:cNvPr id="17" name="Oval 7"/>
          <p:cNvSpPr>
            <a:spLocks noChangeArrowheads="1"/>
          </p:cNvSpPr>
          <p:nvPr/>
        </p:nvSpPr>
        <p:spPr bwMode="auto">
          <a:xfrm>
            <a:off x="4787900" y="1125538"/>
            <a:ext cx="2447925" cy="358775"/>
          </a:xfrm>
          <a:prstGeom prst="ellipse">
            <a:avLst/>
          </a:prstGeom>
          <a:noFill/>
          <a:ln w="19050" algn="ctr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AutoShape 8"/>
          <p:cNvSpPr>
            <a:spLocks/>
          </p:cNvSpPr>
          <p:nvPr/>
        </p:nvSpPr>
        <p:spPr bwMode="auto">
          <a:xfrm>
            <a:off x="7092950" y="1700213"/>
            <a:ext cx="2051050" cy="720725"/>
          </a:xfrm>
          <a:prstGeom prst="borderCallout1">
            <a:avLst>
              <a:gd name="adj1" fmla="val 14431"/>
              <a:gd name="adj2" fmla="val -2787"/>
              <a:gd name="adj3" fmla="val -64528"/>
              <a:gd name="adj4" fmla="val -59847"/>
            </a:avLst>
          </a:prstGeom>
          <a:noFill/>
          <a:ln w="19050" algn="ctr">
            <a:solidFill>
              <a:srgbClr val="C00000"/>
            </a:solidFill>
            <a:miter lim="800000"/>
            <a:headEnd type="arrow" w="med" len="med"/>
            <a:tailEnd/>
          </a:ln>
        </p:spPr>
        <p:txBody>
          <a:bodyPr/>
          <a:lstStyle/>
          <a:p>
            <a:r>
              <a:rPr lang="ru-RU" sz="1600"/>
              <a:t>Участниками ЕГЭ </a:t>
            </a:r>
          </a:p>
          <a:p>
            <a:r>
              <a:rPr lang="ru-RU" sz="1600"/>
              <a:t>НЕ заполняется</a:t>
            </a:r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2662238"/>
            <a:ext cx="28892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AutoShape 8"/>
          <p:cNvSpPr>
            <a:spLocks/>
          </p:cNvSpPr>
          <p:nvPr/>
        </p:nvSpPr>
        <p:spPr bwMode="auto">
          <a:xfrm>
            <a:off x="7596188" y="3160713"/>
            <a:ext cx="1152525" cy="536575"/>
          </a:xfrm>
          <a:prstGeom prst="borderCallout1">
            <a:avLst>
              <a:gd name="adj1" fmla="val 14431"/>
              <a:gd name="adj2" fmla="val -2787"/>
              <a:gd name="adj3" fmla="val -60088"/>
              <a:gd name="adj4" fmla="val -55208"/>
            </a:avLst>
          </a:prstGeom>
          <a:noFill/>
          <a:ln w="19050" algn="ctr">
            <a:solidFill>
              <a:srgbClr val="C00000"/>
            </a:solidFill>
            <a:miter lim="800000"/>
            <a:headEnd type="arrow" w="med" len="med"/>
            <a:tailEnd/>
          </a:ln>
        </p:spPr>
        <p:txBody>
          <a:bodyPr/>
          <a:lstStyle/>
          <a:p>
            <a:r>
              <a:rPr lang="ru-RU" sz="1600"/>
              <a:t>Указать пол</a:t>
            </a:r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517900" y="2595563"/>
            <a:ext cx="31416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1  2 3 4                               5 6 7 8 9 0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13" y="1784350"/>
            <a:ext cx="9144000" cy="351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5148263" y="4076700"/>
            <a:ext cx="2555875" cy="842963"/>
          </a:xfrm>
          <a:prstGeom prst="rect">
            <a:avLst/>
          </a:prstGeom>
          <a:noFill/>
          <a:ln w="28575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12"/>
          <p:cNvSpPr>
            <a:spLocks/>
          </p:cNvSpPr>
          <p:nvPr/>
        </p:nvSpPr>
        <p:spPr bwMode="auto">
          <a:xfrm>
            <a:off x="6985000" y="549275"/>
            <a:ext cx="1439863" cy="1439863"/>
          </a:xfrm>
          <a:prstGeom prst="borderCallout2">
            <a:avLst>
              <a:gd name="adj1" fmla="val 8352"/>
              <a:gd name="adj2" fmla="val -5292"/>
              <a:gd name="adj3" fmla="val 8352"/>
              <a:gd name="adj4" fmla="val -68690"/>
              <a:gd name="adj5" fmla="val 244241"/>
              <a:gd name="adj6" fmla="val -68995"/>
            </a:avLst>
          </a:prstGeom>
          <a:solidFill>
            <a:srgbClr val="CCFFCC"/>
          </a:solidFill>
          <a:ln w="28575" algn="ctr">
            <a:solidFill>
              <a:srgbClr val="0000FF"/>
            </a:solidFill>
            <a:miter lim="800000"/>
            <a:headEnd type="arrow" w="med" len="med"/>
            <a:tailEnd/>
          </a:ln>
        </p:spPr>
        <p:txBody>
          <a:bodyPr/>
          <a:lstStyle/>
          <a:p>
            <a:r>
              <a:rPr lang="ru-RU" sz="1600"/>
              <a:t>Участник экзамена ставит свою</a:t>
            </a:r>
            <a:r>
              <a:rPr lang="ru-RU"/>
              <a:t> подпись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47813" y="4508500"/>
            <a:ext cx="612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" charset="0"/>
                <a:cs typeface="Times" charset="0"/>
              </a:rPr>
              <a:t>6  6</a:t>
            </a:r>
            <a:endParaRPr lang="ru-RU" b="1" dirty="0">
              <a:solidFill>
                <a:srgbClr val="FF0000"/>
              </a:solidFill>
              <a:latin typeface="Times" charset="0"/>
              <a:cs typeface="Times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195513" y="4548188"/>
            <a:ext cx="647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Times" charset="0"/>
                <a:cs typeface="Times" charset="0"/>
              </a:rPr>
              <a:t>0  2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771775" y="4548188"/>
            <a:ext cx="27082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solidFill>
                  <a:srgbClr val="FF0000"/>
                </a:solidFill>
                <a:latin typeface="Times" charset="0"/>
                <a:cs typeface="Times" charset="0"/>
              </a:rPr>
              <a:t>М   А   Т   Е  М  А  Т   И  К</a:t>
            </a:r>
            <a:endParaRPr lang="ru-RU" sz="4000" b="1">
              <a:latin typeface="Times" charset="0"/>
              <a:cs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0" y="1776413"/>
            <a:ext cx="9077325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619250" y="3135313"/>
            <a:ext cx="612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" charset="0"/>
                <a:cs typeface="Times" charset="0"/>
              </a:rPr>
              <a:t>6  6</a:t>
            </a:r>
            <a:endParaRPr lang="ru-RU" sz="2000" b="1" dirty="0">
              <a:solidFill>
                <a:srgbClr val="FF0000"/>
              </a:solidFill>
              <a:latin typeface="Times" charset="0"/>
              <a:cs typeface="Times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411413" y="3068638"/>
            <a:ext cx="6492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latin typeface="Times" charset="0"/>
                <a:cs typeface="Times" charset="0"/>
              </a:rPr>
              <a:t>0  2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3203575" y="3141663"/>
            <a:ext cx="27082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>
                <a:solidFill>
                  <a:srgbClr val="FF0000"/>
                </a:solidFill>
                <a:latin typeface="Times" charset="0"/>
                <a:cs typeface="Times" charset="0"/>
              </a:rPr>
              <a:t>М А  Т  Е  М А  Т  И  К</a:t>
            </a:r>
            <a:endParaRPr lang="ru-RU" sz="4400" b="1">
              <a:latin typeface="Times" charset="0"/>
              <a:cs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42852"/>
            <a:ext cx="8280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Обязанности организатора в аудитории во время проведения ЕГЭ</a:t>
            </a:r>
          </a:p>
          <a:p>
            <a:pPr>
              <a:defRPr/>
            </a:pPr>
            <a:endParaRPr lang="ru-RU" sz="2000" b="1" i="1" dirty="0" smtClean="0">
              <a:latin typeface="+mn-lt"/>
            </a:endParaRPr>
          </a:p>
          <a:p>
            <a:pPr>
              <a:defRPr/>
            </a:pPr>
            <a:endParaRPr lang="ru-RU" sz="2000" b="1" i="1" dirty="0"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071546"/>
            <a:ext cx="78581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7688" indent="-411163" eaLnBrk="1" hangingPunct="1">
              <a:lnSpc>
                <a:spcPct val="80000"/>
              </a:lnSpc>
              <a:spcBef>
                <a:spcPct val="20000"/>
              </a:spcBef>
              <a:buClr>
                <a:srgbClr val="F9F9F9"/>
              </a:buClr>
              <a:buSzPct val="65000"/>
              <a:defRPr/>
            </a:pPr>
            <a:endParaRPr lang="ru-RU" b="1" dirty="0" smtClean="0"/>
          </a:p>
          <a:p>
            <a:pPr marL="547688" indent="-411163" eaLnBrk="1" hangingPunct="1">
              <a:lnSpc>
                <a:spcPct val="80000"/>
              </a:lnSpc>
              <a:spcBef>
                <a:spcPct val="20000"/>
              </a:spcBef>
              <a:buClr>
                <a:srgbClr val="F9F9F9"/>
              </a:buClr>
              <a:buSzPct val="65000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Фиксирует время начала и окончания экзамена на доске.</a:t>
            </a:r>
          </a:p>
          <a:p>
            <a:pPr marL="547688" indent="-411163" eaLnBrk="1" hangingPunct="1">
              <a:lnSpc>
                <a:spcPct val="80000"/>
              </a:lnSpc>
              <a:spcBef>
                <a:spcPct val="20000"/>
              </a:spcBef>
              <a:buClr>
                <a:srgbClr val="F9F9F9"/>
              </a:buClr>
              <a:buSzPct val="65000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Находится в аудитории (если организатору нужно выйти по уважительной причине – его подменяет дежурный по этажу);</a:t>
            </a:r>
          </a:p>
          <a:p>
            <a:pPr marL="547688" indent="-411163" eaLnBrk="1" hangingPunct="1">
              <a:lnSpc>
                <a:spcPct val="80000"/>
              </a:lnSpc>
              <a:spcBef>
                <a:spcPct val="20000"/>
              </a:spcBef>
              <a:buClr>
                <a:srgbClr val="F9F9F9"/>
              </a:buClr>
              <a:buSzPct val="65000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 Проверяет соответствие данных в бланке регистрации и документе, удостоверяющем личность;</a:t>
            </a:r>
          </a:p>
          <a:p>
            <a:pPr marL="547688" indent="-411163" eaLnBrk="1" hangingPunct="1">
              <a:lnSpc>
                <a:spcPct val="80000"/>
              </a:lnSpc>
              <a:spcBef>
                <a:spcPct val="20000"/>
              </a:spcBef>
              <a:buClr>
                <a:srgbClr val="F9F9F9"/>
              </a:buClr>
              <a:buSzPct val="65000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Проверяет наличие и правильность заполнения обязательных полей во всех бланках;</a:t>
            </a:r>
          </a:p>
          <a:p>
            <a:pPr marL="547688" indent="-411163" eaLnBrk="1" hangingPunct="1">
              <a:lnSpc>
                <a:spcPct val="80000"/>
              </a:lnSpc>
              <a:spcBef>
                <a:spcPct val="20000"/>
              </a:spcBef>
              <a:buClr>
                <a:srgbClr val="F9F9F9"/>
              </a:buClr>
              <a:buSzPct val="65000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Отвечает на вопросы участников экзамена (не связанные с содержанием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547688" indent="-411163" eaLnBrk="1" hangingPunct="1">
              <a:lnSpc>
                <a:spcPct val="80000"/>
              </a:lnSpc>
              <a:spcBef>
                <a:spcPct val="20000"/>
              </a:spcBef>
              <a:buClr>
                <a:srgbClr val="F9F9F9"/>
              </a:buClr>
              <a:buSzPct val="65000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Следят за соблюдением дисциплины и правил поведения;</a:t>
            </a:r>
          </a:p>
          <a:p>
            <a:pPr marL="547688" indent="-411163" eaLnBrk="1" hangingPunct="1">
              <a:lnSpc>
                <a:spcPct val="80000"/>
              </a:lnSpc>
              <a:spcBef>
                <a:spcPct val="20000"/>
              </a:spcBef>
              <a:buClr>
                <a:srgbClr val="F9F9F9"/>
              </a:buClr>
              <a:buSzPct val="65000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30  и 5 минут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предупреждают участников экзамена об окончании  экзамена.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357166"/>
            <a:ext cx="6357966" cy="438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7688" indent="-411163" algn="ctr" eaLnBrk="1" hangingPunct="1">
              <a:lnSpc>
                <a:spcPct val="80000"/>
              </a:lnSpc>
              <a:spcBef>
                <a:spcPct val="20000"/>
              </a:spcBef>
              <a:buClr>
                <a:srgbClr val="F9F9F9"/>
              </a:buClr>
              <a:buSzPct val="65000"/>
              <a:defRPr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течение экзамена организаторам запрещается:</a:t>
            </a:r>
          </a:p>
          <a:p>
            <a:pPr marL="547688" indent="-411163" eaLnBrk="1" hangingPunct="1">
              <a:lnSpc>
                <a:spcPct val="80000"/>
              </a:lnSpc>
              <a:spcBef>
                <a:spcPct val="20000"/>
              </a:spcBef>
              <a:buClr>
                <a:srgbClr val="F9F9F9"/>
              </a:buClr>
              <a:buSzPct val="65000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Без уважительной причины покидать аудиторию;</a:t>
            </a:r>
          </a:p>
          <a:p>
            <a:pPr marL="547688" indent="-411163" eaLnBrk="1" hangingPunct="1">
              <a:lnSpc>
                <a:spcPct val="80000"/>
              </a:lnSpc>
              <a:spcBef>
                <a:spcPct val="20000"/>
              </a:spcBef>
              <a:buClr>
                <a:srgbClr val="F9F9F9"/>
              </a:buClr>
              <a:buSzPct val="65000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Пользоваться любыми средствами связи;</a:t>
            </a:r>
          </a:p>
          <a:p>
            <a:pPr marL="547688" indent="-411163" eaLnBrk="1" hangingPunct="1">
              <a:lnSpc>
                <a:spcPct val="80000"/>
              </a:lnSpc>
              <a:spcBef>
                <a:spcPct val="20000"/>
              </a:spcBef>
              <a:buClr>
                <a:srgbClr val="F9F9F9"/>
              </a:buClr>
              <a:buSzPct val="65000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Подсказывать участникам, комментировать ответы участников ЕГЭ.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428604"/>
            <a:ext cx="6481763" cy="9787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600" b="1" dirty="0">
                <a:solidFill>
                  <a:srgbClr val="FF0000"/>
                </a:solidFill>
                <a:latin typeface="+mn-lt"/>
              </a:rPr>
              <a:t>Участникам экзамена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600" b="1" dirty="0">
                <a:solidFill>
                  <a:srgbClr val="FF0000"/>
                </a:solidFill>
                <a:latin typeface="+mn-lt"/>
              </a:rPr>
              <a:t> запрещается:</a:t>
            </a:r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1000100" y="1428736"/>
            <a:ext cx="733266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2400" dirty="0">
                <a:latin typeface="Times" charset="0"/>
                <a:cs typeface="Times" charset="0"/>
              </a:rPr>
              <a:t> - Переговариваться;</a:t>
            </a:r>
          </a:p>
          <a:p>
            <a:pPr eaLnBrk="1" hangingPunct="1"/>
            <a:r>
              <a:rPr lang="ru-RU" sz="2400" dirty="0" smtClean="0">
                <a:latin typeface="Times" charset="0"/>
                <a:cs typeface="Times" charset="0"/>
              </a:rPr>
              <a:t> </a:t>
            </a:r>
            <a:r>
              <a:rPr lang="ru-RU" sz="2400" dirty="0">
                <a:latin typeface="Times" charset="0"/>
                <a:cs typeface="Times" charset="0"/>
              </a:rPr>
              <a:t>- Умышленно портить бланки;</a:t>
            </a:r>
          </a:p>
          <a:p>
            <a:pPr eaLnBrk="1" hangingPunct="1"/>
            <a:r>
              <a:rPr lang="ru-RU" sz="2400" dirty="0" smtClean="0">
                <a:latin typeface="Times" charset="0"/>
                <a:cs typeface="Times" charset="0"/>
              </a:rPr>
              <a:t> </a:t>
            </a:r>
            <a:r>
              <a:rPr lang="ru-RU" sz="2400" dirty="0">
                <a:latin typeface="Times" charset="0"/>
                <a:cs typeface="Times" charset="0"/>
              </a:rPr>
              <a:t>- Пересаживаться; </a:t>
            </a:r>
          </a:p>
          <a:p>
            <a:pPr eaLnBrk="1" hangingPunct="1"/>
            <a:r>
              <a:rPr lang="ru-RU" sz="2400" dirty="0" smtClean="0">
                <a:latin typeface="Times" charset="0"/>
                <a:cs typeface="Times" charset="0"/>
              </a:rPr>
              <a:t> </a:t>
            </a:r>
            <a:r>
              <a:rPr lang="ru-RU" sz="2400" dirty="0">
                <a:latin typeface="Times" charset="0"/>
                <a:cs typeface="Times" charset="0"/>
              </a:rPr>
              <a:t>- Обмениваться любыми материалами и предметами;</a:t>
            </a:r>
          </a:p>
          <a:p>
            <a:pPr eaLnBrk="1" hangingPunct="1"/>
            <a:r>
              <a:rPr lang="ru-RU" sz="2400" dirty="0" smtClean="0">
                <a:latin typeface="Times" charset="0"/>
                <a:cs typeface="Times" charset="0"/>
              </a:rPr>
              <a:t> </a:t>
            </a:r>
            <a:r>
              <a:rPr lang="ru-RU" sz="2400" dirty="0">
                <a:latin typeface="Times" charset="0"/>
                <a:cs typeface="Times" charset="0"/>
              </a:rPr>
              <a:t>- Пользоваться мобильными телефонами или иными средствами связи;  </a:t>
            </a:r>
          </a:p>
          <a:p>
            <a:pPr eaLnBrk="1" hangingPunct="1"/>
            <a:r>
              <a:rPr lang="ru-RU" sz="2400" dirty="0" smtClean="0">
                <a:latin typeface="Times" charset="0"/>
                <a:cs typeface="Times" charset="0"/>
              </a:rPr>
              <a:t> </a:t>
            </a:r>
            <a:r>
              <a:rPr lang="ru-RU" sz="2400" dirty="0">
                <a:latin typeface="Times" charset="0"/>
                <a:cs typeface="Times" charset="0"/>
              </a:rPr>
              <a:t>- </a:t>
            </a:r>
            <a:r>
              <a:rPr lang="ru-RU" sz="2400" dirty="0" smtClean="0">
                <a:latin typeface="Times" charset="0"/>
                <a:cs typeface="Times" charset="0"/>
              </a:rPr>
              <a:t>Пользоваться </a:t>
            </a:r>
            <a:r>
              <a:rPr lang="ru-RU" sz="2400" dirty="0">
                <a:latin typeface="Times" charset="0"/>
                <a:cs typeface="Times" charset="0"/>
              </a:rPr>
              <a:t>справочными материалами</a:t>
            </a:r>
          </a:p>
          <a:p>
            <a:pPr eaLnBrk="1" hangingPunct="1"/>
            <a:r>
              <a:rPr lang="ru-RU" sz="2400" dirty="0">
                <a:latin typeface="Times" charset="0"/>
                <a:cs typeface="Times" charset="0"/>
              </a:rPr>
              <a:t> - Вставать с мест после окончания выполнения заданий (без разрешения организатора);</a:t>
            </a:r>
          </a:p>
          <a:p>
            <a:pPr eaLnBrk="1" hangingPunct="1"/>
            <a:r>
              <a:rPr lang="ru-RU" sz="2400" dirty="0" smtClean="0">
                <a:latin typeface="Times" charset="0"/>
                <a:cs typeface="Times" charset="0"/>
              </a:rPr>
              <a:t> </a:t>
            </a:r>
            <a:r>
              <a:rPr lang="ru-RU" sz="2400" dirty="0">
                <a:latin typeface="Times" charset="0"/>
                <a:cs typeface="Times" charset="0"/>
              </a:rPr>
              <a:t>- Оставлять себе бланки, черновики, </a:t>
            </a:r>
            <a:r>
              <a:rPr lang="ru-RU" sz="2400" dirty="0" err="1">
                <a:latin typeface="Times" charset="0"/>
                <a:cs typeface="Times" charset="0"/>
              </a:rPr>
              <a:t>КИМы</a:t>
            </a:r>
            <a:r>
              <a:rPr lang="ru-RU" sz="2400" dirty="0">
                <a:latin typeface="Times" charset="0"/>
                <a:cs typeface="Times" charset="0"/>
              </a:rPr>
              <a:t>;</a:t>
            </a:r>
          </a:p>
          <a:p>
            <a:pPr eaLnBrk="1" hangingPunct="1"/>
            <a:r>
              <a:rPr lang="ru-RU" sz="2400" dirty="0" smtClean="0">
                <a:latin typeface="Times" charset="0"/>
                <a:cs typeface="Times" charset="0"/>
              </a:rPr>
              <a:t> </a:t>
            </a:r>
            <a:r>
              <a:rPr lang="ru-RU" sz="2400" dirty="0">
                <a:latin typeface="Times" charset="0"/>
                <a:cs typeface="Times" charset="0"/>
              </a:rPr>
              <a:t>- </a:t>
            </a:r>
            <a:r>
              <a:rPr lang="ru-RU" sz="2400" dirty="0" smtClean="0">
                <a:latin typeface="Times" charset="0"/>
                <a:cs typeface="Times" charset="0"/>
              </a:rPr>
              <a:t>Ходить </a:t>
            </a:r>
            <a:r>
              <a:rPr lang="ru-RU" sz="2400" dirty="0">
                <a:latin typeface="Times" charset="0"/>
                <a:cs typeface="Times" charset="0"/>
              </a:rPr>
              <a:t>по ППЭ во время экзамена без сопровождения.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357298"/>
            <a:ext cx="7561262" cy="491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latin typeface="+mn-lt"/>
              </a:rPr>
              <a:t> 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 время проведения экзамена по уважительной причине покидать аудиторию в сопровождении дежурного по этажу (предварительно сдав бланки ЕГЭ ответственному организатору по аудитории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Выход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 аудитории допускается строго по одному участнику экзамена.;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Попросить дополнительный бланк ответов №2;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- Досрочно сдать работу (не менее чем за 15 минут до окончания экзамена).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28604"/>
            <a:ext cx="8358246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Участники экзамена имеют право: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414498"/>
            <a:ext cx="7992888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" pitchFamily="18" charset="0"/>
                <a:cs typeface="Times" pitchFamily="18" charset="0"/>
              </a:rPr>
              <a:t>Окончание экзамена.</a:t>
            </a:r>
          </a:p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" pitchFamily="18" charset="0"/>
                <a:cs typeface="Times" pitchFamily="18" charset="0"/>
              </a:rPr>
              <a:t>Сбор и упаковка материалов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1"/>
          <p:cNvSpPr>
            <a:spLocks noChangeArrowheads="1"/>
          </p:cNvSpPr>
          <p:nvPr/>
        </p:nvSpPr>
        <p:spPr bwMode="auto">
          <a:xfrm>
            <a:off x="428596" y="2500306"/>
            <a:ext cx="7993062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</a:rPr>
              <a:t>2. По </a:t>
            </a:r>
            <a:r>
              <a:rPr lang="ru-RU" sz="2400" dirty="0">
                <a:latin typeface="Times New Roman" pitchFamily="18" charset="0"/>
              </a:rPr>
              <a:t>истечении времени, отведенного на </a:t>
            </a:r>
            <a:r>
              <a:rPr lang="ru-RU" sz="2400" dirty="0" smtClean="0">
                <a:latin typeface="Times New Roman" pitchFamily="18" charset="0"/>
              </a:rPr>
              <a:t>экзамен, объявить, </a:t>
            </a:r>
            <a:r>
              <a:rPr lang="ru-RU" sz="2400" dirty="0">
                <a:latin typeface="Times New Roman" pitchFamily="18" charset="0"/>
              </a:rPr>
              <a:t>что экзамен окончен, и участники ЕГЭ должны сложить бланки ответов, черновики и КИМ на край стола. Участники экзамена остаются на своих местах.</a:t>
            </a:r>
          </a:p>
        </p:txBody>
      </p:sp>
      <p:sp>
        <p:nvSpPr>
          <p:cNvPr id="29699" name="Прямоугольник 2"/>
          <p:cNvSpPr>
            <a:spLocks noChangeArrowheads="1"/>
          </p:cNvSpPr>
          <p:nvPr/>
        </p:nvSpPr>
        <p:spPr bwMode="auto">
          <a:xfrm>
            <a:off x="467544" y="1556792"/>
            <a:ext cx="79216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</a:rPr>
              <a:t>1. За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</a:rPr>
              <a:t>30 и 5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</a:rPr>
              <a:t>минут </a:t>
            </a:r>
            <a:r>
              <a:rPr lang="ru-RU" sz="2400" dirty="0">
                <a:latin typeface="Times New Roman" pitchFamily="18" charset="0"/>
              </a:rPr>
              <a:t>до окончания экзамена </a:t>
            </a:r>
            <a:r>
              <a:rPr lang="ru-RU" sz="2400" u="sng" dirty="0">
                <a:latin typeface="Times New Roman" pitchFamily="18" charset="0"/>
              </a:rPr>
              <a:t>должен </a:t>
            </a:r>
            <a:r>
              <a:rPr lang="ru-RU" sz="2400" u="sng" dirty="0" smtClean="0">
                <a:latin typeface="Times New Roman" pitchFamily="18" charset="0"/>
              </a:rPr>
              <a:t>объявить</a:t>
            </a:r>
            <a:r>
              <a:rPr lang="ru-RU" sz="2400" dirty="0" smtClean="0">
                <a:latin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</a:rPr>
              <a:t>что до конца экзамена остался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</a:rPr>
              <a:t>30 и 5 минут 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9700" name="Прямоугольник 3"/>
          <p:cNvSpPr>
            <a:spLocks noChangeArrowheads="1"/>
          </p:cNvSpPr>
          <p:nvPr/>
        </p:nvSpPr>
        <p:spPr bwMode="auto">
          <a:xfrm>
            <a:off x="500034" y="3929066"/>
            <a:ext cx="7559675" cy="18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dirty="0" smtClean="0">
                <a:latin typeface="Times New Roman" pitchFamily="18" charset="0"/>
              </a:rPr>
              <a:t>Самостоятельно собрать </a:t>
            </a:r>
            <a:r>
              <a:rPr lang="ru-RU" sz="2400" dirty="0">
                <a:latin typeface="Times New Roman" pitchFamily="18" charset="0"/>
              </a:rPr>
              <a:t>со столов участников ЕГЭ экзаменационные </a:t>
            </a:r>
            <a:r>
              <a:rPr lang="ru-RU" sz="2400" dirty="0" smtClean="0">
                <a:latin typeface="Times New Roman" pitchFamily="18" charset="0"/>
              </a:rPr>
              <a:t>материалы: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</a:rPr>
              <a:t>бланки </a:t>
            </a:r>
            <a:r>
              <a:rPr lang="ru-RU" sz="2400" dirty="0">
                <a:latin typeface="Times New Roman" pitchFamily="18" charset="0"/>
              </a:rPr>
              <a:t>№1 и №2</a:t>
            </a:r>
            <a:r>
              <a:rPr lang="ru-RU" sz="2400" dirty="0" smtClean="0">
                <a:latin typeface="Times New Roman" pitchFamily="18" charset="0"/>
              </a:rPr>
              <a:t>,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</a:rPr>
              <a:t>дополнительные </a:t>
            </a:r>
            <a:r>
              <a:rPr lang="ru-RU" sz="2400" dirty="0">
                <a:latin typeface="Times New Roman" pitchFamily="18" charset="0"/>
              </a:rPr>
              <a:t>бланки №</a:t>
            </a:r>
            <a:r>
              <a:rPr lang="ru-RU" sz="2400" dirty="0" smtClean="0">
                <a:latin typeface="Times New Roman" pitchFamily="18" charset="0"/>
              </a:rPr>
              <a:t>2,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</a:rPr>
              <a:t>бланки регистрации,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</a:rPr>
              <a:t>черновики;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14290"/>
            <a:ext cx="821537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Обязанности организатора в аудитории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582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Обязанности организатора в аудитории после окончания процедуры ЕГЭ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95288" y="1622425"/>
            <a:ext cx="8139112" cy="4267200"/>
          </a:xfrm>
        </p:spPr>
        <p:txBody>
          <a:bodyPr>
            <a:normAutofit fontScale="85000" lnSpcReduction="20000"/>
          </a:bodyPr>
          <a:lstStyle/>
          <a:p>
            <a:pPr marL="440100" indent="-457200">
              <a:spcBef>
                <a:spcPts val="0"/>
              </a:spcBef>
              <a:buFontTx/>
              <a:buAutoNum type="arabicPeriod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итогам сбора ЭМ у участников ЕГЭ организатор сформировать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пять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стопок материалов:</a:t>
            </a:r>
          </a:p>
          <a:p>
            <a:pPr marL="440100" indent="-457200">
              <a:spcBef>
                <a:spcPts val="0"/>
              </a:spcBef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40100" indent="-457200">
              <a:spcBef>
                <a:spcPts val="0"/>
              </a:spcBef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-бланки регистрации;</a:t>
            </a:r>
          </a:p>
          <a:p>
            <a:pPr indent="-360000">
              <a:spcBef>
                <a:spcPts val="0"/>
              </a:spcBef>
              <a:buFontTx/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360000">
              <a:spcBef>
                <a:spcPts val="0"/>
              </a:spcBef>
              <a:buFontTx/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бланки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ответов№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1;</a:t>
            </a:r>
          </a:p>
          <a:p>
            <a:pPr indent="-360000">
              <a:spcBef>
                <a:spcPts val="0"/>
              </a:spcBef>
              <a:buFontTx/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360000">
              <a:spcBef>
                <a:spcPts val="0"/>
              </a:spcBef>
              <a:buFontTx/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бланки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ответов№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2, в том числе дополнительные бланки ответов № 2;</a:t>
            </a:r>
          </a:p>
          <a:p>
            <a:pPr indent="-360000">
              <a:spcBef>
                <a:spcPts val="0"/>
              </a:spcBef>
              <a:buFontTx/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360000">
              <a:spcBef>
                <a:spcPts val="0"/>
              </a:spcBef>
              <a:buFontTx/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КИМ;</a:t>
            </a:r>
          </a:p>
          <a:p>
            <a:pPr indent="-360000">
              <a:spcBef>
                <a:spcPts val="0"/>
              </a:spcBef>
              <a:buFontTx/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360000">
              <a:spcBef>
                <a:spcPts val="0"/>
              </a:spcBef>
              <a:buFontTx/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черновики.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428604"/>
            <a:ext cx="7617278" cy="646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" pitchFamily="18" charset="0"/>
                <a:cs typeface="Times" pitchFamily="18" charset="0"/>
              </a:rPr>
              <a:t>Подготовка к проведению экзамена</a:t>
            </a:r>
          </a:p>
        </p:txBody>
      </p:sp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642910" y="1142984"/>
            <a:ext cx="785818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/>
            <a:r>
              <a:rPr lang="ru-RU" sz="3600" b="1" dirty="0" smtClean="0">
                <a:latin typeface="Times New Roman" pitchFamily="18" charset="0"/>
              </a:rPr>
              <a:t>1. За </a:t>
            </a:r>
            <a:r>
              <a:rPr lang="ru-RU" sz="3600" b="1" dirty="0">
                <a:latin typeface="Times New Roman" pitchFamily="18" charset="0"/>
              </a:rPr>
              <a:t>1,5 часа до начала экзамена </a:t>
            </a:r>
            <a:r>
              <a:rPr lang="ru-RU" sz="3600" dirty="0" smtClean="0">
                <a:latin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</a:rPr>
              <a:t>руководитель ППЭ регистрирует </a:t>
            </a:r>
            <a:r>
              <a:rPr lang="ru-RU" sz="3600" dirty="0" smtClean="0">
                <a:latin typeface="Times New Roman" pitchFamily="18" charset="0"/>
              </a:rPr>
              <a:t>организаторов; </a:t>
            </a:r>
          </a:p>
          <a:p>
            <a:pPr algn="just" eaLnBrk="1" hangingPunct="1"/>
            <a:r>
              <a:rPr lang="ru-RU" sz="3600" b="1" dirty="0" smtClean="0">
                <a:latin typeface="Times New Roman" pitchFamily="18" charset="0"/>
              </a:rPr>
              <a:t>2.</a:t>
            </a:r>
            <a:r>
              <a:rPr lang="ru-RU" sz="3600" dirty="0" smtClean="0">
                <a:latin typeface="Times New Roman" pitchFamily="18" charset="0"/>
              </a:rPr>
              <a:t>Проводит инструктаж организаторов;</a:t>
            </a:r>
          </a:p>
          <a:p>
            <a:pPr algn="just" eaLnBrk="1" hangingPunct="1"/>
            <a:r>
              <a:rPr lang="ru-RU" sz="3600" b="1" dirty="0" smtClean="0">
                <a:latin typeface="Times New Roman" pitchFamily="18" charset="0"/>
              </a:rPr>
              <a:t>3. </a:t>
            </a:r>
            <a:r>
              <a:rPr lang="ru-RU" sz="3600" dirty="0" smtClean="0">
                <a:latin typeface="Times New Roman" pitchFamily="18" charset="0"/>
              </a:rPr>
              <a:t>Сообщает в каких аудиториях организаторы работают;</a:t>
            </a:r>
          </a:p>
          <a:p>
            <a:pPr algn="just" eaLnBrk="1" hangingPunct="1"/>
            <a:r>
              <a:rPr lang="ru-RU" sz="3600" b="1" dirty="0" smtClean="0">
                <a:latin typeface="Times New Roman" pitchFamily="18" charset="0"/>
              </a:rPr>
              <a:t>4. </a:t>
            </a:r>
            <a:r>
              <a:rPr lang="ru-RU" sz="3600" dirty="0" smtClean="0">
                <a:latin typeface="Times New Roman" pitchFamily="18" charset="0"/>
              </a:rPr>
              <a:t>Выдаёт в аудиторию необходимые формы и оборудование для проведения ЕГЭ.</a:t>
            </a:r>
            <a:endParaRPr lang="ru-RU" sz="36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1"/>
          <p:cNvSpPr>
            <a:spLocks noChangeArrowheads="1"/>
          </p:cNvSpPr>
          <p:nvPr/>
        </p:nvSpPr>
        <p:spPr bwMode="auto">
          <a:xfrm>
            <a:off x="71406" y="1643050"/>
            <a:ext cx="8713788" cy="363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609600" indent="-609600" algn="just" eaLnBrk="1" hangingPunct="1">
              <a:lnSpc>
                <a:spcPct val="80000"/>
              </a:lnSpc>
            </a:pPr>
            <a:r>
              <a:rPr lang="ru-RU" b="1" dirty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b="1" dirty="0" smtClean="0"/>
              <a:t> </a:t>
            </a:r>
            <a:r>
              <a:rPr lang="ru-RU" sz="2400" dirty="0" smtClean="0">
                <a:latin typeface="Times New Roman" pitchFamily="18" charset="0"/>
              </a:rPr>
              <a:t>В </a:t>
            </a:r>
            <a:r>
              <a:rPr lang="ru-RU" sz="2400" b="1" dirty="0">
                <a:latin typeface="Times New Roman" pitchFamily="18" charset="0"/>
              </a:rPr>
              <a:t>присутствии участников ЕГЭ</a:t>
            </a:r>
            <a:r>
              <a:rPr lang="ru-RU" sz="2400" dirty="0">
                <a:latin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</a:rPr>
              <a:t>пересчитать: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Char char="-"/>
            </a:pPr>
            <a:r>
              <a:rPr lang="ru-RU" sz="2400" dirty="0" smtClean="0">
                <a:latin typeface="Times New Roman" pitchFamily="18" charset="0"/>
              </a:rPr>
              <a:t>бланки </a:t>
            </a:r>
            <a:r>
              <a:rPr lang="ru-RU" sz="2400" dirty="0">
                <a:latin typeface="Times New Roman" pitchFamily="18" charset="0"/>
              </a:rPr>
              <a:t>регистрации, </a:t>
            </a:r>
            <a:endParaRPr lang="ru-RU" sz="2400" dirty="0" smtClean="0">
              <a:latin typeface="Times New Roman" pitchFamily="18" charset="0"/>
            </a:endParaRPr>
          </a:p>
          <a:p>
            <a:pPr marL="609600" indent="-609600" algn="just" eaLnBrk="1" hangingPunct="1">
              <a:lnSpc>
                <a:spcPct val="80000"/>
              </a:lnSpc>
              <a:buFontTx/>
              <a:buChar char="-"/>
            </a:pPr>
            <a:r>
              <a:rPr lang="ru-RU" sz="2400" dirty="0" smtClean="0">
                <a:latin typeface="Times New Roman" pitchFamily="18" charset="0"/>
              </a:rPr>
              <a:t>бланки </a:t>
            </a:r>
            <a:r>
              <a:rPr lang="ru-RU" sz="2400" dirty="0">
                <a:latin typeface="Times New Roman" pitchFamily="18" charset="0"/>
              </a:rPr>
              <a:t>ответов № 1</a:t>
            </a:r>
            <a:r>
              <a:rPr lang="ru-RU" sz="2400" dirty="0" smtClean="0">
                <a:latin typeface="Times New Roman" pitchFamily="18" charset="0"/>
              </a:rPr>
              <a:t>,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Char char="-"/>
            </a:pPr>
            <a:r>
              <a:rPr lang="ru-RU" sz="2400" dirty="0" smtClean="0">
                <a:latin typeface="Times New Roman" pitchFamily="18" charset="0"/>
              </a:rPr>
              <a:t>бланки </a:t>
            </a:r>
            <a:r>
              <a:rPr lang="ru-RU" sz="2400" dirty="0">
                <a:latin typeface="Times New Roman" pitchFamily="18" charset="0"/>
              </a:rPr>
              <a:t>ответов № 2</a:t>
            </a:r>
            <a:r>
              <a:rPr lang="ru-RU" sz="2400" dirty="0" smtClean="0">
                <a:latin typeface="Times New Roman" pitchFamily="18" charset="0"/>
              </a:rPr>
              <a:t>,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Char char="-"/>
            </a:pPr>
            <a:r>
              <a:rPr lang="ru-RU" sz="2400" dirty="0" smtClean="0">
                <a:latin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</a:rPr>
              <a:t>том числе дополнительные бланки ответов № 2 </a:t>
            </a:r>
            <a:r>
              <a:rPr lang="ru-RU" sz="2400" b="1" i="1" u="sng" dirty="0">
                <a:latin typeface="Times New Roman" pitchFamily="18" charset="0"/>
              </a:rPr>
              <a:t>(дополнительный бланк ответов № 2 каждого участника ЕГЭ рекомендуется размещать за основным бланком</a:t>
            </a:r>
            <a:r>
              <a:rPr lang="ru-RU" sz="2400" b="1" i="1" u="sng" dirty="0" smtClean="0">
                <a:latin typeface="Times New Roman" pitchFamily="18" charset="0"/>
              </a:rPr>
              <a:t>).</a:t>
            </a:r>
          </a:p>
          <a:p>
            <a:pPr marL="609600" indent="-609600" algn="just" eaLnBrk="1" hangingPunct="1">
              <a:lnSpc>
                <a:spcPct val="80000"/>
              </a:lnSpc>
              <a:buFontTx/>
              <a:buChar char="-"/>
            </a:pPr>
            <a:endParaRPr lang="ru-RU" sz="2400" dirty="0" smtClean="0">
              <a:latin typeface="Times New Roman" pitchFamily="18" charset="0"/>
            </a:endParaRPr>
          </a:p>
          <a:p>
            <a:pPr marL="609600" indent="-609600" algn="just"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</a:rPr>
              <a:t>	3. Запечатать </a:t>
            </a:r>
            <a:r>
              <a:rPr lang="ru-RU" sz="2400" dirty="0">
                <a:latin typeface="Times New Roman" pitchFamily="18" charset="0"/>
              </a:rPr>
              <a:t>их в </a:t>
            </a:r>
            <a:r>
              <a:rPr lang="ru-RU" sz="2400" b="1" u="sng" dirty="0">
                <a:latin typeface="Times New Roman" pitchFamily="18" charset="0"/>
              </a:rPr>
              <a:t>три возвратных доставочных пакета,</a:t>
            </a:r>
            <a:r>
              <a:rPr lang="ru-RU" sz="2400" dirty="0">
                <a:latin typeface="Times New Roman" pitchFamily="18" charset="0"/>
              </a:rPr>
              <a:t> отметив поле, соответствующее виду бланков, запечатанных в пакет </a:t>
            </a:r>
            <a:r>
              <a:rPr lang="ru-RU" sz="2400" dirty="0" smtClean="0">
                <a:latin typeface="Times New Roman" pitchFamily="18" charset="0"/>
              </a:rPr>
              <a:t>на сопроводительном бланке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</a:rPr>
              <a:t>(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</a:rPr>
              <a:t>форма 11-01-ППЭ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</a:rPr>
              <a:t>) </a:t>
            </a:r>
          </a:p>
          <a:p>
            <a:pPr marL="609600" indent="-609600" algn="just" eaLnBrk="1" hangingPunct="1">
              <a:lnSpc>
                <a:spcPct val="80000"/>
              </a:lnSpc>
            </a:pPr>
            <a:endParaRPr lang="ru-RU" sz="2400" dirty="0">
              <a:latin typeface="Times New Roman" pitchFamily="18" charset="0"/>
            </a:endParaRP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357158" y="285728"/>
            <a:ext cx="83582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Обязанности организатора в аудитории после окончания процедуры ЕГЭ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857224" y="857232"/>
            <a:ext cx="7705725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</a:rPr>
              <a:t>4. Пересчитать все ЭМ: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</a:rPr>
              <a:t>использованные КИМ,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</a:rPr>
              <a:t>Черновики,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</a:rPr>
              <a:t>индивидуальные комплекты, </a:t>
            </a:r>
            <a:r>
              <a:rPr lang="ru-RU" sz="2800" dirty="0">
                <a:latin typeface="Times New Roman" pitchFamily="18" charset="0"/>
              </a:rPr>
              <a:t>имеющие брак или </a:t>
            </a:r>
            <a:r>
              <a:rPr lang="ru-RU" sz="2800" dirty="0" smtClean="0">
                <a:latin typeface="Times New Roman" pitchFamily="18" charset="0"/>
              </a:rPr>
              <a:t>некомплектность,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</a:rPr>
              <a:t> неиспользованные </a:t>
            </a:r>
            <a:r>
              <a:rPr lang="ru-RU" sz="2800" dirty="0" err="1">
                <a:latin typeface="Times New Roman" pitchFamily="18" charset="0"/>
              </a:rPr>
              <a:t>спецпакеты</a:t>
            </a:r>
            <a:r>
              <a:rPr lang="ru-RU" sz="2800" dirty="0">
                <a:latin typeface="Times New Roman" pitchFamily="18" charset="0"/>
              </a:rPr>
              <a:t>, </a:t>
            </a:r>
            <a:endParaRPr lang="ru-RU" sz="2800" dirty="0" smtClean="0">
              <a:latin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</a:rPr>
              <a:t> неиспользованные </a:t>
            </a:r>
            <a:r>
              <a:rPr lang="ru-RU" sz="2800" dirty="0">
                <a:latin typeface="Times New Roman" pitchFamily="18" charset="0"/>
              </a:rPr>
              <a:t>ИК запечатываются в бумажные конверты (или другой упаковочный </a:t>
            </a:r>
            <a:r>
              <a:rPr lang="ru-RU" sz="2800" dirty="0" smtClean="0">
                <a:latin typeface="Times New Roman" pitchFamily="18" charset="0"/>
              </a:rPr>
              <a:t>материал).</a:t>
            </a:r>
          </a:p>
          <a:p>
            <a:r>
              <a:rPr lang="ru-RU" sz="2800" dirty="0" smtClean="0">
                <a:latin typeface="Times New Roman" pitchFamily="18" charset="0"/>
              </a:rPr>
              <a:t>5. Каждый тип ЭМ упаковать в отдельный пакет. На эти пакеты </a:t>
            </a:r>
            <a:r>
              <a:rPr lang="ru-RU" sz="2800" dirty="0">
                <a:latin typeface="Times New Roman" pitchFamily="18" charset="0"/>
              </a:rPr>
              <a:t>приклеивают сопроводительные бланки №2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</a:rPr>
              <a:t>(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Форма ППЭ 11-01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)</a:t>
            </a:r>
            <a:r>
              <a:rPr lang="ru-RU" sz="2800" dirty="0" smtClean="0">
                <a:latin typeface="Times New Roman" pitchFamily="18" charset="0"/>
              </a:rPr>
              <a:t>. </a:t>
            </a:r>
          </a:p>
          <a:p>
            <a:r>
              <a:rPr lang="ru-RU" sz="2800" dirty="0" smtClean="0">
                <a:latin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1"/>
          <p:cNvSpPr>
            <a:spLocks noChangeArrowheads="1"/>
          </p:cNvSpPr>
          <p:nvPr/>
        </p:nvSpPr>
        <p:spPr bwMode="auto">
          <a:xfrm>
            <a:off x="642910" y="1000108"/>
            <a:ext cx="8064500" cy="125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 Сдать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все собранные материалы и протоколы руководителю ППЭ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не позднее, чем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15 минут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после завершения экзамена в аудитории.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Прямоугольник 1"/>
          <p:cNvSpPr>
            <a:spLocks noChangeArrowheads="1"/>
          </p:cNvSpPr>
          <p:nvPr/>
        </p:nvSpPr>
        <p:spPr bwMode="auto">
          <a:xfrm>
            <a:off x="214282" y="1071546"/>
            <a:ext cx="8351838" cy="5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</a:pP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hangingPunct="1">
              <a:lnSpc>
                <a:spcPct val="80000"/>
              </a:lnSpc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течение 45 минут после окончания экзамена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получает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 всех ответственных организаторов по аудиториям и пересчитать:</a:t>
            </a:r>
          </a:p>
          <a:p>
            <a:pPr marL="457200" indent="-457200"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файлы с бланками регистрации, бланками ответов №1 и бланками ответов №2;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бумажные конверты с имеющими полиграфические дефекты экзаменационными материалами, использованными КИМ, черновиками;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протоколы и формы ЕГЭ, использовавшиеся в аудитории проведения экзамена;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неиспользованные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протоколы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Внимательно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проверяет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качество заполнения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сопроводительных бланков на возвратных доставочных пакетах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содержащих бланки регистрации, бланки ответов №1,  бланки ответов № 2 (в том числе дополнительные бланки ответов № 2).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00034" y="428604"/>
            <a:ext cx="835824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tabLst>
                <a:tab pos="0" algn="l"/>
              </a:tabLst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Обязанности руководителя ППЭ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Прямоугольник 1"/>
          <p:cNvSpPr>
            <a:spLocks noChangeArrowheads="1"/>
          </p:cNvSpPr>
          <p:nvPr/>
        </p:nvSpPr>
        <p:spPr bwMode="auto">
          <a:xfrm>
            <a:off x="214282" y="1285860"/>
            <a:ext cx="8351838" cy="213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</a:pPr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 Не позднее,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чем</a:t>
            </a:r>
            <a:r>
              <a:rPr lang="ru-RU" sz="2400" b="1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через</a:t>
            </a:r>
            <a:r>
              <a:rPr lang="ru-RU" sz="2400" b="1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час</a:t>
            </a:r>
            <a:r>
              <a:rPr lang="ru-RU" sz="2400" b="1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после</a:t>
            </a:r>
            <a:r>
              <a:rPr lang="ru-RU" sz="2400" b="1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окончания</a:t>
            </a:r>
            <a:r>
              <a:rPr lang="ru-RU" sz="2400" b="1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экзамена</a:t>
            </a:r>
            <a:r>
              <a:rPr lang="ru-RU" sz="2400" b="1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формирует и передает уполномоченному ГЭК по акту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приемки-передачи все ЭМ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(форма ППЭ-14 – 01)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анализа проведения ЕГЭ в субъекте РФ</a:t>
            </a:r>
            <a:r>
              <a:rPr lang="ru-RU" sz="2400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57158" y="428604"/>
            <a:ext cx="84296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tabLst>
                <a:tab pos="0" algn="l"/>
              </a:tabLst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Обязанности руководителя ППЭ</a:t>
            </a:r>
            <a:endParaRPr lang="ru-RU" sz="2400" b="1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33626" t="13561" r="34633" b="52954"/>
          <a:stretch>
            <a:fillRect/>
          </a:stretch>
        </p:blipFill>
        <p:spPr bwMode="auto">
          <a:xfrm>
            <a:off x="1857356" y="3429000"/>
            <a:ext cx="500066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071546"/>
            <a:ext cx="8135937" cy="44627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Покинуть ППЭ организаторы и дежурные могут только по разрешению руководителя ППЭ после передачи всех документов государственному уполномоченному!</a:t>
            </a:r>
          </a:p>
          <a:p>
            <a:endParaRPr lang="en-US" sz="2400" b="1" dirty="0">
              <a:latin typeface="Times New Roman" pitchFamily="18" charset="0"/>
            </a:endParaRPr>
          </a:p>
          <a:p>
            <a:endParaRPr lang="en-US" sz="2400" b="1" dirty="0">
              <a:latin typeface="Times New Roman" pitchFamily="18" charset="0"/>
            </a:endParaRPr>
          </a:p>
          <a:p>
            <a:r>
              <a:rPr lang="ru-RU" sz="3600" b="1" dirty="0">
                <a:latin typeface="Times New Roman" pitchFamily="18" charset="0"/>
              </a:rPr>
              <a:t>Доставка ЭМ из ППЭ в ППОИ или РЦОИ производится в течение суток после проведения экзамена.</a:t>
            </a:r>
            <a:r>
              <a:rPr lang="ru-RU" sz="3600" dirty="0">
                <a:latin typeface="Times New Roman" pitchFamily="18" charset="0"/>
              </a:rPr>
              <a:t> </a:t>
            </a:r>
            <a:endParaRPr lang="ru-RU" sz="7200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928934"/>
            <a:ext cx="721171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ЖЕЛАЕМ УСПЕХА!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1000100" y="214290"/>
            <a:ext cx="77392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u="sng" dirty="0" smtClean="0">
                <a:latin typeface="Times" charset="0"/>
                <a:cs typeface="Times" charset="0"/>
              </a:rPr>
              <a:t>Обязанности организаторов в аудитории</a:t>
            </a:r>
            <a:endParaRPr lang="ru-RU" sz="3200" b="1" u="sng" dirty="0">
              <a:latin typeface="Times" charset="0"/>
              <a:cs typeface="Times" charset="0"/>
            </a:endParaRPr>
          </a:p>
        </p:txBody>
      </p:sp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107950" y="4797425"/>
            <a:ext cx="8496300" cy="978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042988" lvl="1" indent="-457200" eaLnBrk="1" hangingPunct="1">
              <a:lnSpc>
                <a:spcPct val="80000"/>
              </a:lnSpc>
              <a:buFont typeface="Arial" charset="0"/>
              <a:buChar char="•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1042988" lvl="1" indent="-457200" eaLnBrk="1" hangingPunct="1">
              <a:lnSpc>
                <a:spcPct val="80000"/>
              </a:lnSpc>
              <a:buFont typeface="Arial" charset="0"/>
              <a:buChar char="•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1042988" lvl="1" indent="-457200"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Рисунок 3" descr="бр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3714752"/>
            <a:ext cx="568668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Прямоугольник 4"/>
          <p:cNvSpPr>
            <a:spLocks noChangeArrowheads="1"/>
          </p:cNvSpPr>
          <p:nvPr/>
        </p:nvSpPr>
        <p:spPr bwMode="auto">
          <a:xfrm>
            <a:off x="285720" y="714356"/>
            <a:ext cx="8313741" cy="393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042988" lvl="1" indent="-457200" eaLnBrk="1" hangingPunct="1">
              <a:lnSpc>
                <a:spcPct val="8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1042988" lvl="1" indent="-457200"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Прикрепить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двери аудитории список выпускников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 05-01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1042988" lvl="1" indent="-457200" eaLnBrk="1" hangingPunct="1">
              <a:lnSpc>
                <a:spcPct val="8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Подготовить  аудиторию: </a:t>
            </a:r>
          </a:p>
          <a:p>
            <a:pPr marL="1042988" lvl="1" indent="-457200" eaLnBrk="1" hangingPunct="1">
              <a:lnSpc>
                <a:spcPct val="80000"/>
              </a:lnSpc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проветрить;</a:t>
            </a:r>
          </a:p>
          <a:p>
            <a:pPr marL="1042988" lvl="1" indent="-457200" eaLnBrk="1" hangingPunct="1">
              <a:lnSpc>
                <a:spcPct val="80000"/>
              </a:lnSpc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оформить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доску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заполнения бланков регистрации;</a:t>
            </a:r>
          </a:p>
          <a:p>
            <a:pPr marL="1042988" lvl="1" indent="-457200" eaLnBrk="1" hangingPunct="1">
              <a:lnSpc>
                <a:spcPct val="80000"/>
              </a:lnSpc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закрепить  номера мест участников экзамена на партах;</a:t>
            </a:r>
          </a:p>
          <a:p>
            <a:pPr marL="1042988" lvl="1" indent="-457200" eaLnBrk="1" hangingPunct="1">
              <a:lnSpc>
                <a:spcPct val="80000"/>
              </a:lnSpc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проверить аудиторию на наличие справочного материала.</a:t>
            </a:r>
          </a:p>
          <a:p>
            <a:pPr marL="1042988" lvl="1" indent="-457200" eaLnBrk="1" hangingPunct="1">
              <a:lnSpc>
                <a:spcPct val="80000"/>
              </a:lnSpc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042988" lvl="1" indent="-457200" eaLnBrk="1" hangingPunct="1">
              <a:lnSpc>
                <a:spcPct val="8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042988" lvl="1" indent="-457200" eaLnBrk="1" hangingPunct="1">
              <a:lnSpc>
                <a:spcPct val="8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428596" y="1785926"/>
            <a:ext cx="865211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" charset="0"/>
                <a:cs typeface="Times" charset="0"/>
              </a:rPr>
              <a:t>3</a:t>
            </a:r>
            <a:r>
              <a:rPr lang="ru-RU" sz="3200" dirty="0" smtClean="0">
                <a:latin typeface="Times" charset="0"/>
                <a:cs typeface="Times" charset="0"/>
              </a:rPr>
              <a:t>. Встретить в </a:t>
            </a:r>
            <a:r>
              <a:rPr lang="ru-RU" sz="3200" b="1" dirty="0" smtClean="0">
                <a:solidFill>
                  <a:srgbClr val="FF0000"/>
                </a:solidFill>
                <a:latin typeface="Times" charset="0"/>
                <a:cs typeface="Times" charset="0"/>
              </a:rPr>
              <a:t>9.15</a:t>
            </a:r>
            <a:r>
              <a:rPr lang="ru-RU" sz="3200" dirty="0" smtClean="0">
                <a:latin typeface="Times" charset="0"/>
                <a:cs typeface="Times" charset="0"/>
              </a:rPr>
              <a:t> участников экзамена.</a:t>
            </a:r>
          </a:p>
          <a:p>
            <a:endParaRPr lang="ru-RU" sz="3200" dirty="0" smtClean="0">
              <a:latin typeface="Times" charset="0"/>
              <a:cs typeface="Times" charset="0"/>
            </a:endParaRPr>
          </a:p>
          <a:p>
            <a:r>
              <a:rPr lang="ru-RU" sz="3200" dirty="0" smtClean="0">
                <a:latin typeface="Times" charset="0"/>
                <a:cs typeface="Times" charset="0"/>
              </a:rPr>
              <a:t>4. Сверить документы участников экзамена,</a:t>
            </a:r>
          </a:p>
          <a:p>
            <a:r>
              <a:rPr lang="ru-RU" sz="3200" dirty="0" smtClean="0">
                <a:latin typeface="Times" charset="0"/>
                <a:cs typeface="Times" charset="0"/>
              </a:rPr>
              <a:t>удостоверяющие личность с </a:t>
            </a:r>
            <a:r>
              <a:rPr lang="ru-RU" sz="3200" b="1" dirty="0" smtClean="0">
                <a:solidFill>
                  <a:srgbClr val="FF0000"/>
                </a:solidFill>
                <a:latin typeface="Times" charset="0"/>
                <a:cs typeface="Times" charset="0"/>
              </a:rPr>
              <a:t>формой 05-01</a:t>
            </a:r>
            <a:r>
              <a:rPr lang="ru-RU" sz="3200" dirty="0" smtClean="0">
                <a:latin typeface="Times" charset="0"/>
                <a:cs typeface="Times" charset="0"/>
              </a:rPr>
              <a:t>.</a:t>
            </a:r>
          </a:p>
          <a:p>
            <a:endParaRPr lang="ru-RU" sz="3200" dirty="0" smtClean="0">
              <a:latin typeface="Times" charset="0"/>
              <a:cs typeface="Times" charset="0"/>
            </a:endParaRPr>
          </a:p>
          <a:p>
            <a:r>
              <a:rPr lang="ru-RU" sz="3200" dirty="0" smtClean="0">
                <a:latin typeface="Times" charset="0"/>
                <a:cs typeface="Times" charset="0"/>
              </a:rPr>
              <a:t>5. В случае несоответствия паспортных данных </a:t>
            </a:r>
          </a:p>
          <a:p>
            <a:r>
              <a:rPr lang="ru-RU" sz="3200" dirty="0" smtClean="0">
                <a:latin typeface="Times" charset="0"/>
                <a:cs typeface="Times" charset="0"/>
              </a:rPr>
              <a:t>заполнить </a:t>
            </a:r>
            <a:r>
              <a:rPr lang="ru-RU" sz="3200" b="1" dirty="0" smtClean="0">
                <a:solidFill>
                  <a:srgbClr val="FF0000"/>
                </a:solidFill>
                <a:latin typeface="Times" charset="0"/>
                <a:cs typeface="Times" charset="0"/>
              </a:rPr>
              <a:t>форму 12-02</a:t>
            </a:r>
            <a:r>
              <a:rPr lang="ru-RU" sz="3200" dirty="0" smtClean="0">
                <a:solidFill>
                  <a:srgbClr val="FF0000"/>
                </a:solidFill>
                <a:latin typeface="Times" charset="0"/>
                <a:cs typeface="Times" charset="0"/>
              </a:rPr>
              <a:t>.</a:t>
            </a:r>
          </a:p>
          <a:p>
            <a:endParaRPr lang="ru-RU" sz="2800" dirty="0" smtClean="0">
              <a:latin typeface="Times" charset="0"/>
              <a:cs typeface="Times" charset="0"/>
            </a:endParaRPr>
          </a:p>
          <a:p>
            <a:endParaRPr lang="ru-RU" sz="2400" dirty="0">
              <a:latin typeface="Times" charset="0"/>
              <a:cs typeface="Times" charset="0"/>
            </a:endParaRPr>
          </a:p>
        </p:txBody>
      </p:sp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428596" y="428604"/>
            <a:ext cx="835824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latin typeface="Times" charset="0"/>
                <a:cs typeface="Times" charset="0"/>
              </a:rPr>
              <a:t>Обязанности ответственного</a:t>
            </a:r>
          </a:p>
          <a:p>
            <a:pPr algn="ctr"/>
            <a:r>
              <a:rPr lang="ru-RU" sz="3200" b="1" u="sng" dirty="0" smtClean="0">
                <a:latin typeface="Times" charset="0"/>
                <a:cs typeface="Times" charset="0"/>
              </a:rPr>
              <a:t>организатора в аудитории</a:t>
            </a:r>
            <a:endParaRPr lang="ru-RU" sz="3200" b="1" u="sng" dirty="0">
              <a:latin typeface="Times" charset="0"/>
              <a:cs typeface="Times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 l="20269" t="16984" r="21098" b="63295"/>
          <a:stretch>
            <a:fillRect/>
          </a:stretch>
        </p:blipFill>
        <p:spPr bwMode="auto">
          <a:xfrm>
            <a:off x="2571736" y="5286388"/>
            <a:ext cx="635798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285720" y="2143116"/>
            <a:ext cx="8713818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square">
            <a:spAutoFit/>
          </a:bodyPr>
          <a:lstStyle/>
          <a:p>
            <a:pPr marL="609600" indent="-609600" algn="just" eaLnBrk="1" hangingPunct="1">
              <a:lnSpc>
                <a:spcPct val="90000"/>
              </a:lnSpc>
              <a:defRPr/>
            </a:pPr>
            <a:r>
              <a:rPr lang="ru-RU" sz="3200" dirty="0" smtClean="0">
                <a:latin typeface="Times New Roman" pitchFamily="18" charset="0"/>
              </a:rPr>
              <a:t>6. </a:t>
            </a:r>
            <a:r>
              <a:rPr lang="ru-RU" sz="2800" dirty="0" smtClean="0">
                <a:latin typeface="Times New Roman" pitchFamily="18" charset="0"/>
              </a:rPr>
              <a:t>Не </a:t>
            </a:r>
            <a:r>
              <a:rPr lang="ru-RU" sz="2800" dirty="0">
                <a:latin typeface="Times New Roman" pitchFamily="18" charset="0"/>
              </a:rPr>
              <a:t>ранее чем за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15 минут</a:t>
            </a:r>
            <a:r>
              <a:rPr lang="ru-RU" sz="2800" dirty="0">
                <a:latin typeface="Times New Roman" pitchFamily="18" charset="0"/>
              </a:rPr>
              <a:t> и не позднее чем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за 5 минут</a:t>
            </a:r>
            <a:r>
              <a:rPr lang="ru-RU" sz="2800" dirty="0">
                <a:latin typeface="Times New Roman" pitchFamily="18" charset="0"/>
              </a:rPr>
              <a:t> до начала экзамена </a:t>
            </a:r>
            <a:r>
              <a:rPr lang="ru-RU" sz="2800" dirty="0" smtClean="0">
                <a:latin typeface="Times New Roman" pitchFamily="18" charset="0"/>
              </a:rPr>
              <a:t>получить у руководителя ППЭ:</a:t>
            </a:r>
            <a:endParaRPr lang="ru-RU" sz="2800" dirty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2800" dirty="0" smtClean="0">
                <a:latin typeface="Times New Roman" pitchFamily="18" charset="0"/>
              </a:rPr>
              <a:t>- доставочные </a:t>
            </a:r>
            <a:r>
              <a:rPr lang="ru-RU" sz="2800" dirty="0">
                <a:latin typeface="Times New Roman" pitchFamily="18" charset="0"/>
              </a:rPr>
              <a:t>пакеты с экзаменационными материалами.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r>
              <a:rPr lang="ru-RU" sz="2800" dirty="0" smtClean="0">
                <a:latin typeface="Times New Roman" pitchFamily="18" charset="0"/>
              </a:rPr>
              <a:t>дополнительные </a:t>
            </a:r>
            <a:r>
              <a:rPr lang="ru-RU" sz="2800" dirty="0">
                <a:latin typeface="Times New Roman" pitchFamily="18" charset="0"/>
              </a:rPr>
              <a:t>бланки ответов №2</a:t>
            </a:r>
            <a:r>
              <a:rPr lang="ru-RU" sz="2800" dirty="0" smtClean="0">
                <a:latin typeface="Times New Roman" pitchFamily="18" charset="0"/>
              </a:rPr>
              <a:t>.</a:t>
            </a:r>
          </a:p>
          <a:p>
            <a:pPr algn="just" eaLnBrk="1" hangingPunct="1">
              <a:lnSpc>
                <a:spcPct val="90000"/>
              </a:lnSpc>
              <a:buFontTx/>
              <a:buChar char="-"/>
              <a:defRPr/>
            </a:pPr>
            <a:endParaRPr lang="ru-RU" sz="2800" dirty="0" smtClean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2800" dirty="0" smtClean="0">
                <a:latin typeface="Times New Roman" pitchFamily="18" charset="0"/>
              </a:rPr>
              <a:t>7. В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10.00 ч.</a:t>
            </a:r>
            <a:r>
              <a:rPr lang="ru-RU" sz="2800" dirty="0" smtClean="0">
                <a:latin typeface="Times New Roman" pitchFamily="18" charset="0"/>
              </a:rPr>
              <a:t> вскрыть доставочный пакет.</a:t>
            </a:r>
          </a:p>
          <a:p>
            <a:pPr algn="just" eaLnBrk="1" hangingPunct="1">
              <a:lnSpc>
                <a:spcPct val="90000"/>
              </a:lnSpc>
              <a:defRPr/>
            </a:pPr>
            <a:endParaRPr lang="ru-RU" sz="2800" dirty="0" smtClean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defRPr/>
            </a:pPr>
            <a:r>
              <a:rPr lang="ru-RU" sz="2800" dirty="0" smtClean="0">
                <a:latin typeface="Times New Roman" pitchFamily="18" charset="0"/>
              </a:rPr>
              <a:t>8.В произвольном порядке раздать участникам ЕГЭ индивидуальные комплекты.</a:t>
            </a:r>
            <a:endParaRPr lang="en-US" sz="2800" dirty="0" smtClean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defRPr/>
            </a:pPr>
            <a:endParaRPr lang="ru-RU" sz="2800" dirty="0"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571480"/>
            <a:ext cx="85725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latin typeface="Times" charset="0"/>
                <a:cs typeface="Times" charset="0"/>
              </a:rPr>
              <a:t>Обязанности ответственного</a:t>
            </a:r>
          </a:p>
          <a:p>
            <a:pPr algn="ctr"/>
            <a:r>
              <a:rPr lang="ru-RU" sz="3200" b="1" u="sng" dirty="0" smtClean="0">
                <a:latin typeface="Times" charset="0"/>
                <a:cs typeface="Times" charset="0"/>
              </a:rPr>
              <a:t>организатора в аудитории</a:t>
            </a:r>
            <a:endParaRPr lang="ru-RU" sz="3200" b="1" u="sng" dirty="0">
              <a:latin typeface="Times" charset="0"/>
              <a:cs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2"/>
          <p:cNvSpPr>
            <a:spLocks noChangeArrowheads="1"/>
          </p:cNvSpPr>
          <p:nvPr/>
        </p:nvSpPr>
        <p:spPr bwMode="auto">
          <a:xfrm>
            <a:off x="1928794" y="214290"/>
            <a:ext cx="506253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u="sng" dirty="0">
                <a:latin typeface="Times" charset="0"/>
                <a:cs typeface="Times" charset="0"/>
              </a:rPr>
              <a:t>Организатор в аудитории:</a:t>
            </a:r>
          </a:p>
        </p:txBody>
      </p:sp>
      <p:sp>
        <p:nvSpPr>
          <p:cNvPr id="3" name="Прямоугольник 3"/>
          <p:cNvSpPr>
            <a:spLocks noChangeArrowheads="1"/>
          </p:cNvSpPr>
          <p:nvPr/>
        </p:nvSpPr>
        <p:spPr bwMode="auto">
          <a:xfrm>
            <a:off x="357158" y="857232"/>
            <a:ext cx="8605868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>
                <a:latin typeface="Times" charset="0"/>
                <a:cs typeface="Times" charset="0"/>
              </a:rPr>
              <a:t>1. </a:t>
            </a:r>
            <a:r>
              <a:rPr lang="ru-RU" sz="2800" dirty="0" smtClean="0">
                <a:latin typeface="Times" charset="0"/>
                <a:cs typeface="Times" charset="0"/>
              </a:rPr>
              <a:t>Рассадить </a:t>
            </a:r>
            <a:r>
              <a:rPr lang="ru-RU" sz="2800" dirty="0">
                <a:latin typeface="Times" charset="0"/>
                <a:cs typeface="Times" charset="0"/>
              </a:rPr>
              <a:t>участников экзамена по местам, </a:t>
            </a:r>
          </a:p>
          <a:p>
            <a:pPr>
              <a:defRPr/>
            </a:pPr>
            <a:r>
              <a:rPr lang="ru-RU" sz="2800" dirty="0">
                <a:latin typeface="Times" charset="0"/>
                <a:cs typeface="Times" charset="0"/>
              </a:rPr>
              <a:t>согласно </a:t>
            </a:r>
            <a:r>
              <a:rPr lang="ru-RU" sz="2800" b="1" dirty="0">
                <a:solidFill>
                  <a:srgbClr val="FF0000"/>
                </a:solidFill>
                <a:latin typeface="Times" charset="0"/>
                <a:cs typeface="Times" charset="0"/>
              </a:rPr>
              <a:t>форме </a:t>
            </a:r>
            <a:r>
              <a:rPr lang="ru-RU" sz="2800" b="1" dirty="0" smtClean="0">
                <a:solidFill>
                  <a:srgbClr val="FF0000"/>
                </a:solidFill>
                <a:latin typeface="Times" charset="0"/>
                <a:cs typeface="Times" charset="0"/>
              </a:rPr>
              <a:t>05-01</a:t>
            </a:r>
          </a:p>
          <a:p>
            <a:pPr>
              <a:defRPr/>
            </a:pPr>
            <a:endParaRPr lang="ru-RU" sz="2800" b="1" dirty="0">
              <a:solidFill>
                <a:srgbClr val="FF0000"/>
              </a:solidFill>
              <a:latin typeface="Times" charset="0"/>
              <a:cs typeface="Times" charset="0"/>
            </a:endParaRPr>
          </a:p>
          <a:p>
            <a:pPr>
              <a:defRPr/>
            </a:pPr>
            <a:r>
              <a:rPr lang="ru-RU" sz="2800" dirty="0" smtClean="0">
                <a:latin typeface="Times" charset="0"/>
                <a:cs typeface="Times" charset="0"/>
              </a:rPr>
              <a:t>2. Проверить </a:t>
            </a:r>
            <a:r>
              <a:rPr lang="ru-RU" sz="2800" dirty="0">
                <a:latin typeface="Times" charset="0"/>
                <a:cs typeface="Times" charset="0"/>
              </a:rPr>
              <a:t>готовность участников экзамена.</a:t>
            </a:r>
          </a:p>
          <a:p>
            <a:pPr>
              <a:defRPr/>
            </a:pPr>
            <a:r>
              <a:rPr lang="ru-RU" sz="2800" dirty="0" smtClean="0">
                <a:latin typeface="Times" charset="0"/>
                <a:cs typeface="Times" charset="0"/>
              </a:rPr>
              <a:t>3. Выяснить состояние здоровья участников</a:t>
            </a:r>
          </a:p>
          <a:p>
            <a:pPr>
              <a:defRPr/>
            </a:pPr>
            <a:r>
              <a:rPr lang="ru-RU" sz="2800" dirty="0" smtClean="0">
                <a:latin typeface="Times" charset="0"/>
                <a:cs typeface="Times" charset="0"/>
              </a:rPr>
              <a:t>экзамена.</a:t>
            </a:r>
          </a:p>
          <a:p>
            <a:pPr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800" dirty="0" smtClean="0">
                <a:latin typeface="Times" charset="0"/>
                <a:cs typeface="Times" charset="0"/>
              </a:rPr>
              <a:t> Зачитать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«Краткую инструкцию для участников экзамена».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>
                <a:latin typeface="Times" charset="0"/>
                <a:cs typeface="Times" charset="0"/>
              </a:rPr>
              <a:t>5.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Следить во время проведения процедуры экзамена, чтобы участники экзамена не переговаривались, не менялись местами.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3200" dirty="0">
              <a:latin typeface="Times" charset="0"/>
              <a:cs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 descr="E:\Презентации\2008\13-14 марта\RUS_01_200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85750"/>
            <a:ext cx="4294187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6" descr="E:\мониторинг\Бланки ЕГЭ\2008\Проект\Картинки\На утверждение\05-03-08\Бланки ЕГЭ 2008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0" y="2000250"/>
            <a:ext cx="2000250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5" descr="E:\мониторинг\Бланки ЕГЭ\2008\Проект\Картинки\На утверждение\05-03-08\Бланки ЕГЭ 2008 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975" y="2571750"/>
            <a:ext cx="2000250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E:\мониторинг\Бланки ЕГЭ\2008\Проект\Картинки\На утверждение\05-03-08\Бланки ЕГЭ 2008 Р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713" y="3300413"/>
            <a:ext cx="2028825" cy="286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742363" y="2565400"/>
            <a:ext cx="2222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extBox 7"/>
          <p:cNvSpPr txBox="1">
            <a:spLocks noChangeArrowheads="1"/>
          </p:cNvSpPr>
          <p:nvPr/>
        </p:nvSpPr>
        <p:spPr bwMode="auto">
          <a:xfrm>
            <a:off x="428625" y="6072188"/>
            <a:ext cx="19288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/>
              <a:t>Бланк регистрации</a:t>
            </a:r>
          </a:p>
        </p:txBody>
      </p:sp>
      <p:sp>
        <p:nvSpPr>
          <p:cNvPr id="14344" name="TextBox 8"/>
          <p:cNvSpPr txBox="1">
            <a:spLocks noChangeArrowheads="1"/>
          </p:cNvSpPr>
          <p:nvPr/>
        </p:nvSpPr>
        <p:spPr bwMode="auto">
          <a:xfrm>
            <a:off x="2357438" y="5429250"/>
            <a:ext cx="25003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/>
              <a:t>Бланк ответов №1</a:t>
            </a:r>
          </a:p>
        </p:txBody>
      </p:sp>
      <p:sp>
        <p:nvSpPr>
          <p:cNvPr id="14345" name="TextBox 9"/>
          <p:cNvSpPr txBox="1">
            <a:spLocks noChangeArrowheads="1"/>
          </p:cNvSpPr>
          <p:nvPr/>
        </p:nvSpPr>
        <p:spPr bwMode="auto">
          <a:xfrm>
            <a:off x="4357688" y="4786313"/>
            <a:ext cx="285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Бланк ответов №2</a:t>
            </a:r>
          </a:p>
        </p:txBody>
      </p:sp>
      <p:sp>
        <p:nvSpPr>
          <p:cNvPr id="14346" name="TextBox 10"/>
          <p:cNvSpPr txBox="1">
            <a:spLocks noChangeArrowheads="1"/>
          </p:cNvSpPr>
          <p:nvPr/>
        </p:nvSpPr>
        <p:spPr bwMode="auto">
          <a:xfrm>
            <a:off x="7019925" y="3357563"/>
            <a:ext cx="1571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КИМ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260648"/>
            <a:ext cx="4643438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defRPr/>
            </a:pPr>
            <a:r>
              <a:rPr lang="ru-RU" sz="3200" dirty="0">
                <a:ln w="1905"/>
                <a:solidFill>
                  <a:srgbClr val="00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Содержание</a:t>
            </a:r>
          </a:p>
          <a:p>
            <a:pPr marL="457200" indent="-457200">
              <a:defRPr/>
            </a:pPr>
            <a:r>
              <a:rPr lang="ru-RU" sz="3200" dirty="0">
                <a:ln w="1905"/>
                <a:solidFill>
                  <a:srgbClr val="00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индивидуального </a:t>
            </a:r>
          </a:p>
          <a:p>
            <a:pPr marL="457200" indent="-457200">
              <a:defRPr/>
            </a:pPr>
            <a:r>
              <a:rPr lang="ru-RU" sz="3200" dirty="0">
                <a:ln w="1905"/>
                <a:solidFill>
                  <a:srgbClr val="00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комплекта</a:t>
            </a:r>
          </a:p>
          <a:p>
            <a:pPr marL="457200" indent="-457200">
              <a:defRPr/>
            </a:pPr>
            <a:r>
              <a:rPr lang="ru-RU" sz="3200" dirty="0">
                <a:ln w="1905"/>
                <a:solidFill>
                  <a:srgbClr val="00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участника ЕГЭ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E:\мониторинг\Бланки ЕГЭ\2008\Проект\Картинки\На утверждение\05-03-08\Бланки ЕГЭ 2008 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1213" y="757238"/>
            <a:ext cx="28575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3" descr="E:\Презентации\2008\13-14 марта\RUS_01_200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500042"/>
            <a:ext cx="44291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4" descr="E:\Презентации\2008\13-14 марта\Konv_C4_rus_yas_probny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05025" y="3478213"/>
            <a:ext cx="4500563" cy="2547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31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78300" y="2619375"/>
            <a:ext cx="2000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7397750" y="763588"/>
            <a:ext cx="1279525" cy="42862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676525" y="5407025"/>
            <a:ext cx="1500188" cy="7143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 rot="5400000">
            <a:off x="3808413" y="2755900"/>
            <a:ext cx="922337" cy="38576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4533900" y="5407025"/>
            <a:ext cx="1714500" cy="64293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10" name="Прямая со стрелкой 9"/>
          <p:cNvCxnSpPr>
            <a:stCxn id="6" idx="4"/>
          </p:cNvCxnSpPr>
          <p:nvPr/>
        </p:nvCxnSpPr>
        <p:spPr>
          <a:xfrm rot="5400000">
            <a:off x="4785519" y="2083594"/>
            <a:ext cx="4143375" cy="236061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8" idx="5"/>
          </p:cNvCxnSpPr>
          <p:nvPr/>
        </p:nvCxnSpPr>
        <p:spPr>
          <a:xfrm rot="10800000" flipV="1">
            <a:off x="3248025" y="3275013"/>
            <a:ext cx="885825" cy="206057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38" name="Text Box 2"/>
          <p:cNvSpPr txBox="1">
            <a:spLocks noChangeArrowheads="1"/>
          </p:cNvSpPr>
          <p:nvPr/>
        </p:nvSpPr>
        <p:spPr bwMode="auto">
          <a:xfrm>
            <a:off x="5249863" y="5692775"/>
            <a:ext cx="10715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ru-RU" sz="600" b="1"/>
              <a:t>БР № 3111111111114</a:t>
            </a:r>
          </a:p>
        </p:txBody>
      </p:sp>
      <p:sp>
        <p:nvSpPr>
          <p:cNvPr id="1039" name="Text Box 2"/>
          <p:cNvSpPr txBox="1">
            <a:spLocks noChangeArrowheads="1"/>
          </p:cNvSpPr>
          <p:nvPr/>
        </p:nvSpPr>
        <p:spPr bwMode="auto">
          <a:xfrm>
            <a:off x="3270250" y="5692775"/>
            <a:ext cx="9779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/>
            <a:r>
              <a:rPr lang="ru-RU" sz="600" b="1"/>
              <a:t>КИМ № 55515111</a:t>
            </a:r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2890838" y="5692775"/>
          <a:ext cx="523875" cy="142875"/>
        </p:xfrm>
        <a:graphic>
          <a:graphicData uri="http://schemas.openxmlformats.org/presentationml/2006/ole">
            <p:oleObj spid="_x0000_s1026" name="PHOTO-PAINT" r:id="rId7" imgW="1252412" imgH="929484" progId="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676775" y="5692775"/>
          <a:ext cx="701675" cy="142875"/>
        </p:xfrm>
        <a:graphic>
          <a:graphicData uri="http://schemas.openxmlformats.org/presentationml/2006/ole">
            <p:oleObj spid="_x0000_s1027" name="PHOTO-PAINT" r:id="rId8" imgW="1252412" imgH="929484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268760"/>
            <a:ext cx="8208912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Заполнение регистрационных полей бланков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1196</TotalTime>
  <Words>1085</Words>
  <Application>Microsoft Office PowerPoint</Application>
  <PresentationFormat>Экран (4:3)</PresentationFormat>
  <Paragraphs>174</Paragraphs>
  <Slides>26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Обычная</vt:lpstr>
      <vt:lpstr>PHOTO-PAINT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Обязанности организатора в аудитории после окончания процедуры ЕГЭ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Глинских Юлия Владимировна</cp:lastModifiedBy>
  <cp:revision>130</cp:revision>
  <dcterms:created xsi:type="dcterms:W3CDTF">2005-12-01T10:16:24Z</dcterms:created>
  <dcterms:modified xsi:type="dcterms:W3CDTF">2014-09-30T07:57:14Z</dcterms:modified>
</cp:coreProperties>
</file>