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2" r:id="rId1"/>
  </p:sldMasterIdLst>
  <p:notesMasterIdLst>
    <p:notesMasterId r:id="rId22"/>
  </p:notesMasterIdLst>
  <p:handoutMasterIdLst>
    <p:handoutMasterId r:id="rId23"/>
  </p:handoutMasterIdLst>
  <p:sldIdLst>
    <p:sldId id="260" r:id="rId2"/>
    <p:sldId id="304" r:id="rId3"/>
    <p:sldId id="306" r:id="rId4"/>
    <p:sldId id="305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26" r:id="rId13"/>
    <p:sldId id="314" r:id="rId14"/>
    <p:sldId id="315" r:id="rId15"/>
    <p:sldId id="316" r:id="rId16"/>
    <p:sldId id="317" r:id="rId17"/>
    <p:sldId id="320" r:id="rId18"/>
    <p:sldId id="319" r:id="rId19"/>
    <p:sldId id="322" r:id="rId20"/>
    <p:sldId id="325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FF"/>
    <a:srgbClr val="3399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99" autoAdjust="0"/>
  </p:normalViewPr>
  <p:slideViewPr>
    <p:cSldViewPr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CE06DA7-0810-4AEC-8148-5A230A702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B984173A-B90C-4EF4-95C5-C2E418E0D6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9/28/2014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2133" y="2136533"/>
            <a:ext cx="8038547" cy="34163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Отчетная документация 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государственной</a:t>
            </a:r>
          </a:p>
          <a:p>
            <a:pPr algn="ctr">
              <a:defRPr/>
            </a:pPr>
            <a:r>
              <a:rPr lang="ru-RU" sz="54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 итоговой аттестации</a:t>
            </a:r>
            <a:endParaRPr lang="ru-RU" sz="5400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" pitchFamily="18" charset="0"/>
              <a:cs typeface="Times" pitchFamily="18" charset="0"/>
            </a:endParaRPr>
          </a:p>
          <a:p>
            <a:pPr algn="ctr">
              <a:defRPr/>
            </a:pPr>
            <a:endParaRPr lang="ru-RU" sz="5400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" pitchFamily="18" charset="0"/>
              <a:cs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71480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07-01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«Список организаторов по аудиториям»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33583" t="13815" r="34412" b="6210"/>
          <a:stretch>
            <a:fillRect/>
          </a:stretch>
        </p:blipFill>
        <p:spPr bwMode="auto">
          <a:xfrm>
            <a:off x="4071934" y="285728"/>
            <a:ext cx="4451586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643182"/>
            <a:ext cx="31432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Назначение ответственных организаторов в аудиториях, назначение ролей организаторов вне аудиторий, направление организаторов в аудитории.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33555" t="13561" r="34633" b="6464"/>
          <a:stretch>
            <a:fillRect/>
          </a:stretch>
        </p:blipFill>
        <p:spPr bwMode="auto">
          <a:xfrm>
            <a:off x="4429124" y="285728"/>
            <a:ext cx="3929090" cy="605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1000108"/>
            <a:ext cx="278608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07-02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«Список работников ППЭ»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00438"/>
            <a:ext cx="27146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Справочный список работников ППЭ, назначенных на экзамен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92722" y="357177"/>
          <a:ext cx="5351248" cy="6000780"/>
        </p:xfrm>
        <a:graphic>
          <a:graphicData uri="http://schemas.openxmlformats.org/drawingml/2006/table">
            <a:tbl>
              <a:tblPr/>
              <a:tblGrid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  <a:gridCol w="191116"/>
              </a:tblGrid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r" fontAlgn="b"/>
                      <a:r>
                        <a:rPr lang="ru-RU" sz="500" b="1" i="0" u="none" strike="noStrike">
                          <a:latin typeface="Times New Roman"/>
                        </a:rPr>
                        <a:t>Форма ППЭ-08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Протокол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4715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идентификации личности</a:t>
                      </a:r>
                      <a:br>
                        <a:rPr lang="ru-RU" sz="800" b="1" i="0" u="none" strike="noStrike" dirty="0">
                          <a:latin typeface="Times New Roman"/>
                        </a:rPr>
                      </a:br>
                      <a:r>
                        <a:rPr lang="ru-RU" sz="800" b="1" i="0" u="none" strike="noStrike" dirty="0">
                          <a:latin typeface="Times New Roman"/>
                        </a:rPr>
                        <a:t>участника единого государственного экзамена - выпускника текущего года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latin typeface="Times New Roman"/>
                        </a:rPr>
                        <a:t>при отсутствии у него документа, удостоверяющего личность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681"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Регион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г. Москва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Дата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latin typeface="Arial Cyr"/>
                        </a:rPr>
                        <a:t>∙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1" i="0" u="none" strike="noStrike">
                          <a:latin typeface="Arial Cyr"/>
                        </a:rPr>
                        <a:t>∙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код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число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месяц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год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681"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ППЭ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код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Предмет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 gridSpan="2">
                  <a:txBody>
                    <a:bodyPr/>
                    <a:lstStyle/>
                    <a:p>
                      <a:pPr algn="ctr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 dirty="0">
                          <a:latin typeface="Times New Roman"/>
                        </a:rPr>
                        <a:t>Участник ЕГЭ (заполнять полностью)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 gridSpan="6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Наименование ОУ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Класс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Фамилия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Имя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Отчество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latin typeface="Times New Roman"/>
                        </a:rPr>
                        <a:t>Представитель 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latin typeface="Times New Roman"/>
                        </a:rPr>
                        <a:t>от образовательной организации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5174">
                <a:tc gridSpan="28">
                  <a:txBody>
                    <a:bodyPr/>
                    <a:lstStyle/>
                    <a:p>
                      <a:pPr algn="ctr" fontAlgn="b"/>
                      <a:r>
                        <a:rPr lang="ru-RU" sz="600" b="1" i="0" u="none" strike="noStrike">
                          <a:latin typeface="Times New Roman"/>
                        </a:rPr>
                        <a:t>(заполнять полностью)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Фамилия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Имя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Отчество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9681">
                <a:tc gridSpan="10">
                  <a:txBody>
                    <a:bodyPr/>
                    <a:lstStyle/>
                    <a:p>
                      <a:pPr algn="l" fontAlgn="b"/>
                      <a:r>
                        <a:rPr lang="ru-RU" sz="400" b="0" i="0" u="none" strike="noStrike">
                          <a:latin typeface="Times New Roman"/>
                        </a:rPr>
                        <a:t>Документ, удостоверяющий личность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917"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серия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 dirty="0">
                          <a:latin typeface="Times New Roman"/>
                        </a:rPr>
                        <a:t>номер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 gridSpan="12"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Личность участника ЕГЭ подтверждаю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51"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3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300" b="0" i="0" u="none" strike="noStrike" dirty="0">
                          <a:latin typeface="Times New Roman"/>
                        </a:rPr>
                        <a:t>подпись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1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 gridSpan="11">
                  <a:txBody>
                    <a:bodyPr/>
                    <a:lstStyle/>
                    <a:p>
                      <a:pPr algn="r" fontAlgn="b"/>
                      <a:r>
                        <a:rPr lang="ru-RU" sz="400" b="1" i="0" u="none" strike="noStrike">
                          <a:latin typeface="Times New Roman"/>
                        </a:rPr>
                        <a:t>Руководитель ППЭ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500" b="0" i="0" u="none" strike="noStrike">
                          <a:latin typeface="Times New Roman"/>
                        </a:rPr>
                        <a:t>/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b="0" i="0" u="none" strike="noStrike">
                          <a:latin typeface="Times New Roman"/>
                        </a:rPr>
                        <a:t>/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500" b="0" i="0" u="none" strike="noStrike">
                          <a:latin typeface="Times New Roman"/>
                        </a:rPr>
                        <a:t>/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>
                          <a:latin typeface="Times New Roman"/>
                        </a:rPr>
                        <a:t>подпись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ru-RU" sz="400" b="0" i="0" u="none" strike="noStrike" dirty="0">
                          <a:latin typeface="Times New Roman"/>
                        </a:rPr>
                        <a:t>ФИО</a:t>
                      </a: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4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54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latin typeface="Times New Roman"/>
                      </a:endParaRPr>
                    </a:p>
                  </a:txBody>
                  <a:tcPr marL="3807" marR="3807" marT="38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1285860"/>
            <a:ext cx="278608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</a:t>
            </a:r>
            <a:r>
              <a:rPr lang="ru-RU" sz="2400" b="1" dirty="0" smtClean="0">
                <a:latin typeface="Times" charset="0"/>
                <a:cs typeface="Times" charset="0"/>
              </a:rPr>
              <a:t>ППЭ</a:t>
            </a:r>
            <a:endParaRPr lang="ru-RU" sz="2400" b="1" dirty="0" smtClean="0">
              <a:latin typeface="Times" charset="0"/>
              <a:cs typeface="Time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«Идентификация личности»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01008"/>
            <a:ext cx="278608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latin typeface="Times" charset="0"/>
                <a:cs typeface="Times" charset="0"/>
              </a:rPr>
              <a:t>Заполняются в ППЭ, когда участник явился без документа, удостоверяющего личность</a:t>
            </a:r>
            <a:endParaRPr lang="ru-RU" sz="2400" dirty="0" smtClean="0">
              <a:latin typeface="Times" charset="0"/>
              <a:cs typeface="Times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3659" t="13561" r="34348" b="44233"/>
          <a:stretch>
            <a:fillRect/>
          </a:stretch>
        </p:blipFill>
        <p:spPr bwMode="auto">
          <a:xfrm>
            <a:off x="2928926" y="2143116"/>
            <a:ext cx="5857916" cy="42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00100" y="642918"/>
            <a:ext cx="757242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11-01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«Сопроводительный бланк к экзаменационным материалам»</a:t>
            </a: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000372"/>
            <a:ext cx="2000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ЭМ: возврат из аудитории, "наклейка" для возвратного пакета с прочими материалами.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12-01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«Протокол проведения ЕГЭ в аудитории ППЭ»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3588" t="13561" r="34348" b="6084"/>
          <a:stretch>
            <a:fillRect/>
          </a:stretch>
        </p:blipFill>
        <p:spPr bwMode="auto">
          <a:xfrm>
            <a:off x="4283968" y="404664"/>
            <a:ext cx="3929090" cy="605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3500438"/>
            <a:ext cx="3357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Сводный протокол проведения экзамена в аудитории ППЭ.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20269" t="16984" r="21098" b="21881"/>
          <a:stretch>
            <a:fillRect/>
          </a:stretch>
        </p:blipFill>
        <p:spPr bwMode="auto">
          <a:xfrm>
            <a:off x="2643174" y="1714488"/>
            <a:ext cx="635798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285728"/>
            <a:ext cx="728667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12-02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«Ведомость коррекции персональных данных участников ЕГЭ в аудитории»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772816"/>
            <a:ext cx="25003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оперативного учёта изменения перс. данных участников, важна при обработке бланков регистрации.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Бланк заполняется полностью вручную ответственным организатором в аудитории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3584" t="13435" r="34420" b="6084"/>
          <a:stretch>
            <a:fillRect/>
          </a:stretch>
        </p:blipFill>
        <p:spPr bwMode="auto">
          <a:xfrm>
            <a:off x="4929190" y="428604"/>
            <a:ext cx="3643338" cy="5916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378621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13-01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Протокол проведения ЕГЭ в ППЭ»</a:t>
            </a:r>
          </a:p>
          <a:p>
            <a:pPr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6431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Сводный протокол проведения экзамена в ППЭ.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 l="33626" t="13561" r="34633" b="6337"/>
          <a:stretch>
            <a:fillRect/>
          </a:stretch>
        </p:blipFill>
        <p:spPr bwMode="auto">
          <a:xfrm>
            <a:off x="4357686" y="357166"/>
            <a:ext cx="3857652" cy="598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214290"/>
            <a:ext cx="37862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" charset="0"/>
                <a:cs typeface="Times" charset="0"/>
              </a:rPr>
              <a:t>Форма ППЭ 14-01</a:t>
            </a:r>
          </a:p>
          <a:p>
            <a:r>
              <a:rPr lang="ru-RU" sz="2400" b="1" dirty="0" smtClean="0">
                <a:latin typeface="Times" charset="0"/>
                <a:cs typeface="Times" charset="0"/>
              </a:rPr>
              <a:t>Акт приёмки-передачи экзаменационных материалов в ППЭ</a:t>
            </a:r>
            <a:endParaRPr lang="ru-RU" sz="2400" b="1" dirty="0">
              <a:latin typeface="Times" charset="0"/>
              <a:cs typeface="Times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71744"/>
            <a:ext cx="32861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операций передачи ЭМ в ППЭ: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Получение в ППЭ: передача от уполномоченного ГЭК руководителю ППЭ.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Возврат из ППЭ: передача от руководителя ППЭ уполномоченному ГЭК.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5"/>
            <a:ext cx="67151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14-02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Протокол проведения ЕГЭ в ППЭ»</a:t>
            </a: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20388" t="16984" r="21241" b="9632"/>
          <a:stretch>
            <a:fillRect/>
          </a:stretch>
        </p:blipFill>
        <p:spPr bwMode="auto">
          <a:xfrm>
            <a:off x="3000364" y="1428736"/>
            <a:ext cx="5786478" cy="4940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005064"/>
            <a:ext cx="25717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Ведомость выдачи и возврата экзаменационных материалов по аудиториям ППЭ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196752"/>
            <a:ext cx="2571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фактического количества ЭМ выданных в аудитории и возвращённых неиспользованных.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Заполняется на ППЭ в целом в разбивке по аудиториям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 l="34056" t="13942" r="34491" b="6210"/>
          <a:stretch>
            <a:fillRect/>
          </a:stretch>
        </p:blipFill>
        <p:spPr bwMode="auto">
          <a:xfrm>
            <a:off x="4000496" y="500042"/>
            <a:ext cx="4714908" cy="595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1785926"/>
            <a:ext cx="20717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 о результатах общественного контроля проведения ЕГЭ в ППЭ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571876"/>
            <a:ext cx="22145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нарушений выявленных общественным наблюдателем.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Бланк заполняется общ. наблюдателем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76672"/>
            <a:ext cx="385765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18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 о результатах общественного контроля»</a:t>
            </a: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latin typeface="Times" charset="0"/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428868"/>
            <a:ext cx="885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"/>
                <a:solidFill>
                  <a:srgbClr val="0066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" pitchFamily="18" charset="0"/>
                <a:cs typeface="Times" pitchFamily="18" charset="0"/>
              </a:rPr>
              <a:t>Отчетные документы, заполняемые в ППЭ.</a:t>
            </a:r>
            <a:endParaRPr lang="ru-RU" sz="6000" b="1" dirty="0">
              <a:ln w="1905"/>
              <a:solidFill>
                <a:srgbClr val="0066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" pitchFamily="18" charset="0"/>
              <a:cs typeface="Times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928934"/>
            <a:ext cx="721171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ЖЕЛАЕМ УСПЕХА!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6"/>
            <a:ext cx="4304614" cy="609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285720" y="285728"/>
            <a:ext cx="3643338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>
                <a:latin typeface="Times" charset="0"/>
                <a:cs typeface="Times" charset="0"/>
              </a:rPr>
              <a:t>Форма ППЭ </a:t>
            </a:r>
            <a:r>
              <a:rPr lang="ru-RU" sz="3200" b="1" dirty="0" smtClean="0">
                <a:latin typeface="Times" charset="0"/>
                <a:cs typeface="Times" charset="0"/>
              </a:rPr>
              <a:t>01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>
                <a:latin typeface="Times" charset="0"/>
                <a:cs typeface="Times" charset="0"/>
              </a:rPr>
              <a:t>«Протокол готовности пункта проведения единого государственного экзамена»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ru-RU" sz="3200" b="1" dirty="0">
              <a:latin typeface="Times" charset="0"/>
              <a:cs typeface="Times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4282" y="3929066"/>
            <a:ext cx="328614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Подписывается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директором ОУ 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руководителем ППЭ.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сутки до проведения экзамена выкладывается на файловый сервер.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14282" y="500042"/>
            <a:ext cx="3357586" cy="319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200" b="1" dirty="0">
                <a:latin typeface="Times" charset="0"/>
                <a:cs typeface="Times" charset="0"/>
              </a:rPr>
              <a:t>Форма ППЭ </a:t>
            </a:r>
            <a:r>
              <a:rPr lang="ru-RU" sz="3200" b="1" dirty="0" smtClean="0">
                <a:latin typeface="Times" charset="0"/>
                <a:cs typeface="Times" charset="0"/>
              </a:rPr>
              <a:t>02</a:t>
            </a:r>
          </a:p>
          <a:p>
            <a:pPr eaLnBrk="1" hangingPunct="1">
              <a:lnSpc>
                <a:spcPct val="90000"/>
              </a:lnSpc>
            </a:pPr>
            <a:r>
              <a:rPr lang="ru-RU" sz="3200" b="1" dirty="0" smtClean="0">
                <a:latin typeface="Times" charset="0"/>
                <a:cs typeface="Times" charset="0"/>
              </a:rPr>
              <a:t>«Апелляция о нарушении установленного порядка проведения ЕГЭ»</a:t>
            </a:r>
            <a:endParaRPr lang="ru-RU" sz="3200" b="1" dirty="0">
              <a:latin typeface="Times" charset="0"/>
              <a:cs typeface="Times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04664"/>
            <a:ext cx="4241632" cy="600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3573016"/>
            <a:ext cx="363763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Выдается по требованию участника, если нарушена процедура проведения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Возвращается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РЦОИ в случае заполнения.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Подписывается участником ЕГЭ и уполномоченным ГЭК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92696"/>
            <a:ext cx="3214710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Форма ППЭ 03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«Протокол служебного расследования апелляции о нарушении установленного порядка проведения ЕГЭ»</a:t>
            </a:r>
            <a:endParaRPr lang="ru-RU" sz="2800" b="1" dirty="0">
              <a:latin typeface="Times" charset="0"/>
              <a:cs typeface="Times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4282" y="4572008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Возвращается в РЦОИ в случае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заполнения.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62" name="Object 2"/>
          <p:cNvGraphicFramePr>
            <a:graphicFrameLocks noChangeAspect="1"/>
          </p:cNvGraphicFramePr>
          <p:nvPr/>
        </p:nvGraphicFramePr>
        <p:xfrm>
          <a:off x="4000496" y="1428736"/>
          <a:ext cx="4643470" cy="4643470"/>
        </p:xfrm>
        <a:graphic>
          <a:graphicData uri="http://schemas.openxmlformats.org/presentationml/2006/ole">
            <p:oleObj spid="_x0000_s40962" name="PDF" r:id="rId3" imgW="1080000" imgH="1080000" progId="">
              <p:embed/>
            </p:oleObj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04664"/>
            <a:ext cx="4100466" cy="580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321471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Форма ППЭ 05-01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«Список участников ЕГЭ в аудитории ППЭ»</a:t>
            </a:r>
            <a:endParaRPr lang="ru-RU" sz="2800" b="1" dirty="0">
              <a:latin typeface="Times" charset="0"/>
              <a:cs typeface="Times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3983" t="13435" r="34811" b="7351"/>
          <a:stretch>
            <a:fillRect/>
          </a:stretch>
        </p:blipFill>
        <p:spPr bwMode="auto">
          <a:xfrm>
            <a:off x="4788024" y="548680"/>
            <a:ext cx="3384376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3357562"/>
            <a:ext cx="371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Информируются участники о местах сдачи экзамена.</a:t>
            </a:r>
          </a:p>
          <a:p>
            <a:r>
              <a:rPr lang="ru-RU" dirty="0" smtClean="0"/>
              <a:t>Список вывешивается на аудитории.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0112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Форма ППЭ 05-02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>
                <a:latin typeface="Times" charset="0"/>
                <a:cs typeface="Times" charset="0"/>
              </a:rPr>
              <a:t>«Ведомость учета участников ЕГЭ и экзаменационных материалов в аудитории ЕГЭ»</a:t>
            </a:r>
            <a:endParaRPr lang="ru-RU" sz="2800" b="1" dirty="0">
              <a:latin typeface="Times" charset="0"/>
              <a:cs typeface="Times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21075" t="17744" r="21169" b="9328"/>
          <a:stretch>
            <a:fillRect/>
          </a:stretch>
        </p:blipFill>
        <p:spPr bwMode="auto">
          <a:xfrm>
            <a:off x="2357422" y="1857364"/>
            <a:ext cx="6573343" cy="471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285992"/>
            <a:ext cx="192882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 участников на входе в аудиторию,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учёт явки, удаления с экзамена, принятых от участников экзаменационных материалов и др.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278608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06-01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«Список участников ЕГЭ образовательного учреждения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3659" t="13308" r="34348" b="6084"/>
          <a:stretch>
            <a:fillRect/>
          </a:stretch>
        </p:blipFill>
        <p:spPr bwMode="auto">
          <a:xfrm>
            <a:off x="4071934" y="285728"/>
            <a:ext cx="4500594" cy="627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3786190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Направление участников в аудитории сдачи ЕГЭ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2786082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Форма ППЭ 06-02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dirty="0" smtClean="0">
                <a:latin typeface="Times" charset="0"/>
                <a:cs typeface="Times" charset="0"/>
              </a:rPr>
              <a:t>«Список участников ЕГЭ в ППЭ по алфавиту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 l="33734" t="13688" r="34491" b="5949"/>
          <a:stretch>
            <a:fillRect/>
          </a:stretch>
        </p:blipFill>
        <p:spPr bwMode="auto">
          <a:xfrm>
            <a:off x="4500562" y="285728"/>
            <a:ext cx="4214842" cy="612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3214686"/>
            <a:ext cx="3286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Направление участников в аудитории сдачи ЕГЭ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1187</TotalTime>
  <Words>487</Words>
  <Application>Microsoft Office PowerPoint</Application>
  <PresentationFormat>Экран (4:3)</PresentationFormat>
  <Paragraphs>320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Аспект</vt:lpstr>
      <vt:lpstr>PDF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Nata</cp:lastModifiedBy>
  <cp:revision>128</cp:revision>
  <dcterms:created xsi:type="dcterms:W3CDTF">2005-12-01T10:16:24Z</dcterms:created>
  <dcterms:modified xsi:type="dcterms:W3CDTF">2014-09-28T15:22:41Z</dcterms:modified>
</cp:coreProperties>
</file>